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0" r:id="rId2"/>
    <p:sldId id="304" r:id="rId3"/>
    <p:sldId id="317" r:id="rId4"/>
    <p:sldId id="318" r:id="rId5"/>
    <p:sldId id="305" r:id="rId6"/>
    <p:sldId id="297" r:id="rId7"/>
    <p:sldId id="274" r:id="rId8"/>
    <p:sldId id="275" r:id="rId9"/>
    <p:sldId id="272" r:id="rId10"/>
    <p:sldId id="270" r:id="rId11"/>
    <p:sldId id="276" r:id="rId12"/>
    <p:sldId id="260" r:id="rId13"/>
    <p:sldId id="261" r:id="rId14"/>
    <p:sldId id="262" r:id="rId15"/>
    <p:sldId id="279" r:id="rId16"/>
    <p:sldId id="263" r:id="rId17"/>
    <p:sldId id="307" r:id="rId18"/>
    <p:sldId id="314" r:id="rId19"/>
    <p:sldId id="315" r:id="rId20"/>
    <p:sldId id="316" r:id="rId21"/>
    <p:sldId id="319" r:id="rId22"/>
    <p:sldId id="292" r:id="rId23"/>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93447" autoAdjust="0"/>
  </p:normalViewPr>
  <p:slideViewPr>
    <p:cSldViewPr snapToGrid="0">
      <p:cViewPr varScale="1">
        <p:scale>
          <a:sx n="59" d="100"/>
          <a:sy n="59" d="100"/>
        </p:scale>
        <p:origin x="113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078B54D-02CF-4F26-B995-6B94B2616501}" type="datetimeFigureOut">
              <a:rPr lang="es-UY" smtClean="0"/>
              <a:t>27/9/2022</a:t>
            </a:fld>
            <a:endParaRPr lang="es-UY"/>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4CA62E-FE68-4A44-A937-9125DE6B8E73}" type="slidenum">
              <a:rPr lang="es-UY" smtClean="0"/>
              <a:t>‹Nº›</a:t>
            </a:fld>
            <a:endParaRPr lang="es-UY"/>
          </a:p>
        </p:txBody>
      </p:sp>
    </p:spTree>
    <p:extLst>
      <p:ext uri="{BB962C8B-B14F-4D97-AF65-F5344CB8AC3E}">
        <p14:creationId xmlns:p14="http://schemas.microsoft.com/office/powerpoint/2010/main" val="138914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Agradecimientos</a:t>
            </a:r>
          </a:p>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1</a:t>
            </a:fld>
            <a:endParaRPr lang="es-UY"/>
          </a:p>
        </p:txBody>
      </p:sp>
    </p:spTree>
    <p:extLst>
      <p:ext uri="{BB962C8B-B14F-4D97-AF65-F5344CB8AC3E}">
        <p14:creationId xmlns:p14="http://schemas.microsoft.com/office/powerpoint/2010/main" val="113685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7935C497-ADAD-4652-91E9-EFFD0E4A98A4}" type="slidenum">
              <a:rPr lang="es-UY" smtClean="0"/>
              <a:t>10</a:t>
            </a:fld>
            <a:endParaRPr lang="es-UY"/>
          </a:p>
        </p:txBody>
      </p:sp>
    </p:spTree>
    <p:extLst>
      <p:ext uri="{BB962C8B-B14F-4D97-AF65-F5344CB8AC3E}">
        <p14:creationId xmlns:p14="http://schemas.microsoft.com/office/powerpoint/2010/main" val="41779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241082" rtl="0" eaLnBrk="1" fontAlgn="auto" latinLnBrk="0" hangingPunct="1">
              <a:lnSpc>
                <a:spcPct val="100000"/>
              </a:lnSpc>
              <a:spcBef>
                <a:spcPts val="0"/>
              </a:spcBef>
              <a:spcAft>
                <a:spcPts val="0"/>
              </a:spcAft>
              <a:buClrTx/>
              <a:buSzTx/>
              <a:buFontTx/>
              <a:buNone/>
              <a:tabLst/>
              <a:defRPr/>
            </a:pPr>
            <a:r>
              <a:rPr lang="es-UY" dirty="0"/>
              <a:t>Aclarar que si bien se definió como estrategia el segundo camino (Ya detallado en las diapositivas anteriores), se analizaron otras alternativas.</a:t>
            </a:r>
          </a:p>
          <a:p>
            <a:pPr marL="0" marR="0" lvl="0" indent="0" algn="l" defTabSz="241082" rtl="0" eaLnBrk="1" fontAlgn="auto" latinLnBrk="0" hangingPunct="1">
              <a:lnSpc>
                <a:spcPct val="100000"/>
              </a:lnSpc>
              <a:spcBef>
                <a:spcPts val="0"/>
              </a:spcBef>
              <a:spcAft>
                <a:spcPts val="0"/>
              </a:spcAft>
              <a:buClrTx/>
              <a:buSzTx/>
              <a:buFontTx/>
              <a:buNone/>
              <a:tabLst/>
              <a:defRPr/>
            </a:pPr>
            <a:endParaRPr lang="es-UY" dirty="0"/>
          </a:p>
          <a:p>
            <a:pPr marL="0" marR="0" lvl="0" indent="0" algn="l" defTabSz="241082" rtl="0" eaLnBrk="1" fontAlgn="auto" latinLnBrk="0" hangingPunct="1">
              <a:lnSpc>
                <a:spcPct val="100000"/>
              </a:lnSpc>
              <a:spcBef>
                <a:spcPts val="0"/>
              </a:spcBef>
              <a:spcAft>
                <a:spcPts val="0"/>
              </a:spcAft>
              <a:buClrTx/>
              <a:buSzTx/>
              <a:buFontTx/>
              <a:buNone/>
              <a:tabLst/>
              <a:defRPr/>
            </a:pPr>
            <a:r>
              <a:rPr lang="es-UY" dirty="0"/>
              <a:t>Se definió por una alternativa en base al análisis de todas las opiniones recabadas en el relevamiento, En la alternativa elegida, </a:t>
            </a:r>
            <a:r>
              <a:rPr kumimoji="0" lang="es-UY" sz="120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CRILU </a:t>
            </a:r>
            <a:r>
              <a:rPr kumimoji="0" lang="es-UY" sz="12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mantiene su naturaleza </a:t>
            </a:r>
            <a:r>
              <a:rPr kumimoji="0" lang="es-UY" sz="120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pero reconoce la necesidad del cambio </a:t>
            </a:r>
            <a:r>
              <a:rPr kumimoji="0" lang="es-UY" sz="12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adaptándose a nuevos requerimientos</a:t>
            </a:r>
            <a:r>
              <a:rPr kumimoji="0" lang="es-UY" sz="120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 Se pone foco en objetivos de </a:t>
            </a:r>
            <a:r>
              <a:rPr kumimoji="0" lang="es-UY" sz="12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producción sustentable y bienestar animal</a:t>
            </a:r>
            <a:r>
              <a:rPr kumimoji="0" lang="es-UY" sz="1200"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 sin descuidar el afinamiento de la lana y se incorpora el objetivo de la producción de </a:t>
            </a:r>
            <a:r>
              <a:rPr kumimoji="0" lang="es-UY" sz="1200" b="1" i="0" u="none" strike="noStrike" cap="none" normalizeH="0" baseline="0" dirty="0">
                <a:ln>
                  <a:noFill/>
                </a:ln>
                <a:solidFill>
                  <a:schemeClr val="tx1"/>
                </a:solidFill>
                <a:effectLst/>
                <a:latin typeface="Gill Sans" charset="0"/>
                <a:ea typeface="ヒラギノ角ゴ ProN W3" charset="0"/>
                <a:cs typeface="ヒラギノ角ゴ ProN W3" charset="0"/>
                <a:sym typeface="Gill Sans" charset="0"/>
              </a:rPr>
              <a:t>carne ovina y de articulación de la cadena de valor.</a:t>
            </a:r>
          </a:p>
          <a:p>
            <a:pPr marL="0" marR="0" lvl="0" indent="0" algn="l" defTabSz="241082" rtl="0" eaLnBrk="1" fontAlgn="auto" latinLnBrk="0" hangingPunct="1">
              <a:lnSpc>
                <a:spcPct val="100000"/>
              </a:lnSpc>
              <a:spcBef>
                <a:spcPts val="0"/>
              </a:spcBef>
              <a:spcAft>
                <a:spcPts val="0"/>
              </a:spcAft>
              <a:buClrTx/>
              <a:buSzTx/>
              <a:buFontTx/>
              <a:buNone/>
              <a:tabLst/>
              <a:defRPr/>
            </a:pPr>
            <a:endParaRPr kumimoji="0" lang="es-UY" sz="1200" b="1" i="0" u="none" strike="noStrike" cap="none" normalizeH="0" baseline="0" dirty="0">
              <a:ln>
                <a:noFill/>
              </a:ln>
              <a:solidFill>
                <a:schemeClr val="tx1"/>
              </a:solidFill>
              <a:effectLst/>
              <a:latin typeface="Gill Sans" charset="0"/>
              <a:sym typeface="Gill Sans" charset="0"/>
            </a:endParaRPr>
          </a:p>
          <a:p>
            <a:pPr marL="0" marR="0" lvl="0" indent="0" algn="l" defTabSz="241082" rtl="0" eaLnBrk="1" fontAlgn="auto" latinLnBrk="0" hangingPunct="1">
              <a:lnSpc>
                <a:spcPct val="100000"/>
              </a:lnSpc>
              <a:spcBef>
                <a:spcPts val="0"/>
              </a:spcBef>
              <a:spcAft>
                <a:spcPts val="0"/>
              </a:spcAft>
              <a:buClrTx/>
              <a:buSzTx/>
              <a:buFontTx/>
              <a:buNone/>
              <a:tabLst/>
              <a:defRPr/>
            </a:pPr>
            <a:r>
              <a:rPr kumimoji="0" lang="es-UY" sz="1200" b="0" i="0" u="none" strike="noStrike" cap="none" normalizeH="0" baseline="0" dirty="0">
                <a:ln>
                  <a:noFill/>
                </a:ln>
                <a:solidFill>
                  <a:schemeClr val="tx1"/>
                </a:solidFill>
                <a:effectLst/>
                <a:latin typeface="Gill Sans" charset="0"/>
                <a:sym typeface="Gill Sans" charset="0"/>
              </a:rPr>
              <a:t>Luego de mucho análisis se descartó la posibilidad de avanzar en la cadena de valor y generar una empresa con fines de lucro en el corto y mediano plazo. No se descarta para el largo plazo. Se entiende que CRILU no estaría en condiciones de reconvertirse en este sentido, por ejemplo implicaría reformularse la relación con INIA ya que por su naturaleza INIA no puede tener fines de lucro y se considera un aliado estratégico para CRILU</a:t>
            </a:r>
            <a:endParaRPr lang="es-UY"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kern="1200" dirty="0">
              <a:solidFill>
                <a:srgbClr val="1C4D5A"/>
              </a:solidFill>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0306CD2A-1AD6-4510-BD1B-BBF955C1506D}" type="slidenum">
              <a:rPr lang="es-UY" smtClean="0"/>
              <a:t>11</a:t>
            </a:fld>
            <a:endParaRPr lang="es-UY"/>
          </a:p>
        </p:txBody>
      </p:sp>
    </p:spTree>
    <p:extLst>
      <p:ext uri="{BB962C8B-B14F-4D97-AF65-F5344CB8AC3E}">
        <p14:creationId xmlns:p14="http://schemas.microsoft.com/office/powerpoint/2010/main" val="3243194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De todos los hallazgos obtenidos en entrevistas, grupos foco y talleres el Consejo Directivo definió el camino a seguir. Para definir hacia dónde vamos el CD se basó en su experiencia, tendencias mundiales y apoyados en expertos en el tema.</a:t>
            </a:r>
          </a:p>
          <a:p>
            <a:endParaRPr lang="es-UY" dirty="0"/>
          </a:p>
          <a:p>
            <a:r>
              <a:rPr lang="es-UY" dirty="0"/>
              <a:t>Se definió la VISIÓN y los lineamientos estratégicos que llevarán a CRLU de su situación actual al futuro deseado.</a:t>
            </a:r>
          </a:p>
          <a:p>
            <a:endParaRPr lang="es-UY" dirty="0"/>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i="1" dirty="0">
                <a:solidFill>
                  <a:schemeClr val="tx1"/>
                </a:solidFill>
                <a:latin typeface="Arial" panose="020B0604020202020204" pitchFamily="34" charset="0"/>
                <a:cs typeface="Arial" panose="020B0604020202020204" pitchFamily="34" charset="0"/>
              </a:rPr>
              <a:t>El Consorcio</a:t>
            </a:r>
            <a:r>
              <a:rPr kumimoji="0" lang="es-UY" sz="1200"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 </a:t>
            </a:r>
            <a:r>
              <a:rPr kumimoji="0" lang="es-UY" sz="1200" b="1"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mantiene su naturaleza de Organización Público Privada </a:t>
            </a:r>
            <a:r>
              <a:rPr kumimoji="0" lang="es-UY" sz="1200"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pero reconoce la necesidad del cambio </a:t>
            </a:r>
            <a:r>
              <a:rPr kumimoji="0" lang="es-UY" sz="1200" b="1"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adaptándose a nuevos requerimientos:</a:t>
            </a:r>
            <a:endParaRPr kumimoji="0" lang="es-UY" sz="1200"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dirty="0">
              <a:solidFill>
                <a:srgbClr val="1C4D5A"/>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b="1" dirty="0">
                <a:solidFill>
                  <a:srgbClr val="1C4D5A"/>
                </a:solidFill>
                <a:latin typeface="Arial" panose="020B0604020202020204" pitchFamily="34" charset="0"/>
                <a:cs typeface="Arial" panose="020B0604020202020204" pitchFamily="34" charset="0"/>
              </a:rPr>
              <a:t>1. Ampliar y profundizar la agenda de investigación:</a:t>
            </a:r>
            <a:endParaRPr lang="es-UY" dirty="0"/>
          </a:p>
          <a:p>
            <a:pPr marL="171450" lvl="0" indent="-171450">
              <a:lnSpc>
                <a:spcPct val="150000"/>
              </a:lnSpc>
              <a:buFont typeface="Arial" panose="020B0604020202020204" pitchFamily="34" charset="0"/>
              <a:buChar char="•"/>
            </a:pPr>
            <a:r>
              <a:rPr lang="es-UY" sz="1200" b="1" kern="1200" dirty="0">
                <a:solidFill>
                  <a:srgbClr val="000000"/>
                </a:solidFill>
                <a:latin typeface="Arial" panose="020B0604020202020204" pitchFamily="34" charset="0"/>
                <a:ea typeface="ヒラギノ角ゴ ProN W3"/>
                <a:cs typeface="Arial" panose="020B0604020202020204" pitchFamily="34" charset="0"/>
              </a:rPr>
              <a:t>Ampliar y profundizar la agenda de investigación, </a:t>
            </a:r>
            <a:r>
              <a:rPr lang="es-UY" sz="1200" b="0" kern="1200" dirty="0">
                <a:solidFill>
                  <a:srgbClr val="000000"/>
                </a:solidFill>
                <a:latin typeface="Arial" panose="020B0604020202020204" pitchFamily="34" charset="0"/>
                <a:ea typeface="ヒラギノ角ゴ ProN W3"/>
                <a:cs typeface="Arial" panose="020B0604020202020204" pitchFamily="34" charset="0"/>
              </a:rPr>
              <a:t>como por ejemplo poner </a:t>
            </a:r>
            <a:r>
              <a:rPr lang="es-UY" sz="1200" kern="1200" dirty="0">
                <a:solidFill>
                  <a:schemeClr val="tx1"/>
                </a:solidFill>
                <a:latin typeface="Arial" panose="020B0604020202020204" pitchFamily="34" charset="0"/>
                <a:cs typeface="Arial" panose="020B0604020202020204" pitchFamily="34" charset="0"/>
              </a:rPr>
              <a:t>foco en objetivos </a:t>
            </a:r>
            <a:r>
              <a:rPr lang="es-UY" sz="1200" b="0" kern="1200" dirty="0">
                <a:solidFill>
                  <a:schemeClr val="tx1"/>
                </a:solidFill>
                <a:latin typeface="Arial" panose="020B0604020202020204" pitchFamily="34" charset="0"/>
                <a:cs typeface="Arial" panose="020B0604020202020204" pitchFamily="34" charset="0"/>
              </a:rPr>
              <a:t>de producción sustentable y bienestar animal, sin descuidar el afinamiento de la lana e incorporar el objetivo de la producción de carne ovina. </a:t>
            </a:r>
          </a:p>
          <a:p>
            <a:pPr marL="171450" lvl="0" indent="-171450">
              <a:lnSpc>
                <a:spcPct val="150000"/>
              </a:lnSpc>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Agregar valor </a:t>
            </a:r>
            <a:r>
              <a:rPr lang="es-UY" sz="1200" kern="1200" dirty="0">
                <a:solidFill>
                  <a:schemeClr val="tx1"/>
                </a:solidFill>
                <a:latin typeface="Arial" panose="020B0604020202020204" pitchFamily="34" charset="0"/>
                <a:cs typeface="Arial" panose="020B0604020202020204" pitchFamily="34" charset="0"/>
              </a:rPr>
              <a:t>a las empresas de sus socios mediante I+I+D.</a:t>
            </a:r>
          </a:p>
          <a:p>
            <a:pPr marL="171450" lvl="0" indent="-171450">
              <a:lnSpc>
                <a:spcPct val="150000"/>
              </a:lnSpc>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Generar mayor involucramiento de los socios </a:t>
            </a:r>
            <a:r>
              <a:rPr lang="es-UY" sz="1200" kern="1200" dirty="0">
                <a:solidFill>
                  <a:schemeClr val="tx1"/>
                </a:solidFill>
                <a:latin typeface="Arial" panose="020B0604020202020204" pitchFamily="34" charset="0"/>
                <a:cs typeface="Arial" panose="020B0604020202020204" pitchFamily="34" charset="0"/>
              </a:rPr>
              <a:t>en la toma de decisiones para definir y priorizar los objetivos de investigación.</a:t>
            </a:r>
          </a:p>
          <a:p>
            <a:pPr marL="171450" lvl="0" indent="-171450">
              <a:lnSpc>
                <a:spcPct val="150000"/>
              </a:lnSpc>
              <a:buFont typeface="Arial" panose="020B0604020202020204" pitchFamily="34" charset="0"/>
              <a:buChar char="•"/>
            </a:pPr>
            <a:endParaRPr lang="es-UY" sz="1200" kern="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b="1" kern="1200" dirty="0">
                <a:solidFill>
                  <a:srgbClr val="1C4D5A"/>
                </a:solidFill>
                <a:latin typeface="Arial" panose="020B0604020202020204" pitchFamily="34" charset="0"/>
                <a:ea typeface="+mn-ea"/>
                <a:cs typeface="Arial" panose="020B0604020202020204" pitchFamily="34" charset="0"/>
              </a:rPr>
              <a:t>2. Actualizar la propuesta de valor a los asociados:</a:t>
            </a:r>
          </a:p>
          <a:p>
            <a:pPr marL="171450" lvl="0" indent="-171450">
              <a:lnSpc>
                <a:spcPct val="150000"/>
              </a:lnSpc>
              <a:buFont typeface="Arial" panose="020B0604020202020204" pitchFamily="34" charset="0"/>
              <a:buChar char="•"/>
            </a:pPr>
            <a:r>
              <a:rPr lang="es-UY" sz="1200" kern="1200" dirty="0">
                <a:solidFill>
                  <a:schemeClr val="tx1"/>
                </a:solidFill>
                <a:latin typeface="Arial" panose="020B0604020202020204" pitchFamily="34" charset="0"/>
                <a:cs typeface="Arial" panose="020B0604020202020204" pitchFamily="34" charset="0"/>
              </a:rPr>
              <a:t>Actualizar la oferta de servicios y productos a ofrecer a los asociados</a:t>
            </a:r>
          </a:p>
          <a:p>
            <a:pPr marL="171450" lvl="0" indent="-171450">
              <a:lnSpc>
                <a:spcPct val="150000"/>
              </a:lnSpc>
              <a:buFont typeface="Arial" panose="020B0604020202020204" pitchFamily="34" charset="0"/>
              <a:buChar char="•"/>
            </a:pPr>
            <a:r>
              <a:rPr lang="es-UY" sz="1200" kern="1200" dirty="0">
                <a:solidFill>
                  <a:schemeClr val="tx1"/>
                </a:solidFill>
                <a:latin typeface="Arial" panose="020B0604020202020204" pitchFamily="34" charset="0"/>
                <a:cs typeface="Arial" panose="020B0604020202020204" pitchFamily="34" charset="0"/>
              </a:rPr>
              <a:t>Definir y ofrecer diferentes formas de pertenecer al Consorcio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kern="1200" dirty="0">
              <a:solidFill>
                <a:srgbClr val="1C4D5A"/>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b="1" kern="1200" dirty="0">
                <a:solidFill>
                  <a:srgbClr val="1C4D5A"/>
                </a:solidFill>
                <a:latin typeface="Arial" panose="020B0604020202020204" pitchFamily="34" charset="0"/>
                <a:ea typeface="+mn-ea"/>
                <a:cs typeface="Arial" panose="020B0604020202020204" pitchFamily="34" charset="0"/>
              </a:rPr>
              <a:t>3. Potenciar el rol articulador del Consorcio con visión de agronegocios.</a:t>
            </a:r>
          </a:p>
          <a:p>
            <a:pPr marL="171450" lvl="0" indent="-171450">
              <a:lnSpc>
                <a:spcPct val="150000"/>
              </a:lnSpc>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Articular y generar oportunidades en la cadena de producción</a:t>
            </a:r>
            <a:r>
              <a:rPr lang="es-UY" sz="1200" kern="1200" dirty="0">
                <a:solidFill>
                  <a:schemeClr val="tx1"/>
                </a:solidFill>
                <a:latin typeface="Arial" panose="020B0604020202020204" pitchFamily="34" charset="0"/>
                <a:cs typeface="Arial" panose="020B0604020202020204" pitchFamily="34" charset="0"/>
              </a:rPr>
              <a:t> de lana y carne ovina, en contacto permanente con quienes hacen agronegocio en estos rubros.</a:t>
            </a:r>
          </a:p>
          <a:p>
            <a:pPr marL="171450" lvl="0" indent="-171450">
              <a:lnSpc>
                <a:spcPct val="150000"/>
              </a:lnSpc>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Articular con socios estratégicos para agregarle valor al Consorcio.</a:t>
            </a:r>
          </a:p>
          <a:p>
            <a:pPr lvl="0">
              <a:lnSpc>
                <a:spcPct val="150000"/>
              </a:lnSpc>
              <a:buClrTx/>
              <a:buFont typeface="Arial" panose="020B0604020202020204" pitchFamily="34" charset="0"/>
              <a:buChar char="•"/>
            </a:pPr>
            <a:r>
              <a:rPr lang="es-UY" sz="1200" b="1" kern="1200" dirty="0">
                <a:latin typeface="Arial" panose="020B0604020202020204" pitchFamily="34" charset="0"/>
                <a:cs typeface="Arial" panose="020B0604020202020204" pitchFamily="34" charset="0"/>
              </a:rPr>
              <a:t> Incorporar un Comité Consultivo </a:t>
            </a:r>
            <a:r>
              <a:rPr lang="es-UY" sz="1200" kern="1200" dirty="0">
                <a:latin typeface="Arial" panose="020B0604020202020204" pitchFamily="34" charset="0"/>
                <a:cs typeface="Arial" panose="020B0604020202020204" pitchFamily="34" charset="0"/>
              </a:rPr>
              <a:t>con el objetivo de apoyar el proceso de articulación y cooperación entre actores públicos y privados para el desarrollo del agronegocio de la cadena de valor de carne y lana Merino de alto valor agregado.</a:t>
            </a:r>
          </a:p>
          <a:p>
            <a:pPr lvl="0">
              <a:lnSpc>
                <a:spcPct val="150000"/>
              </a:lnSpc>
              <a:buClrTx/>
              <a:buFont typeface="Arial" panose="020B0604020202020204" pitchFamily="34" charset="0"/>
              <a:buChar char="•"/>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s-UY" sz="1200" b="1" kern="1200" dirty="0">
                <a:solidFill>
                  <a:srgbClr val="000000"/>
                </a:solidFill>
                <a:latin typeface="Arial" panose="020B0604020202020204" pitchFamily="34" charset="0"/>
                <a:ea typeface="ヒラギノ角ゴ ProN W3"/>
                <a:cs typeface="Arial" panose="020B0604020202020204" pitchFamily="34" charset="0"/>
              </a:rPr>
              <a:t>4. </a:t>
            </a:r>
            <a:r>
              <a:rPr lang="es-UY" sz="1200" b="1" dirty="0">
                <a:solidFill>
                  <a:schemeClr val="bg1">
                    <a:lumMod val="50000"/>
                  </a:schemeClr>
                </a:solidFill>
                <a:latin typeface="Arial" panose="020B0604020202020204" pitchFamily="34" charset="0"/>
                <a:cs typeface="Arial" panose="020B0604020202020204" pitchFamily="34" charset="0"/>
              </a:rPr>
              <a:t>Posicional a nivel mundial tanto al Consorcio como a sus productos.</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Posicionar en los mercados el valor y calidad diferencial de las lanas y carne ovina CRILU</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Pasar de ser un Consorcio Regional a ser de nivel Nacional</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Fortalecer la Imagen Institucional mediante acciones más efectivas para que los potenciales consumidores de prendas de lana y carne ovina del mundo, los diseñadores, la industria y el público en general reconozca el valor y calidad diferencial de las lanas y carne ovina Uruguayas.</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Plegarse a la Marca Merino Fino</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Revisar el nombre CRILU (Surge la necesidad de muchos actores entrevistados y de no ser más “regional”)</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Generar proyectos de responsabilidad social (dentro y fuera del sector), generando impacto en la construcción positiva de la imagen de la nueva organización</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r>
              <a:rPr lang="es-UY" sz="1200" b="1" dirty="0">
                <a:solidFill>
                  <a:schemeClr val="bg1">
                    <a:lumMod val="50000"/>
                  </a:schemeClr>
                </a:solidFill>
                <a:latin typeface="Arial" panose="020B0604020202020204" pitchFamily="34" charset="0"/>
                <a:cs typeface="Arial" panose="020B0604020202020204" pitchFamily="34" charset="0"/>
              </a:rPr>
              <a:t>5. Revitalizar y Profesionalizar la gestión del Consorcio.</a:t>
            </a:r>
          </a:p>
          <a:p>
            <a:pPr marL="171450" lvl="0" indent="-171450" algn="l" defTabSz="533400">
              <a:lnSpc>
                <a:spcPct val="150000"/>
              </a:lnSpc>
              <a:spcBef>
                <a:spcPct val="0"/>
              </a:spcBef>
              <a:spcAft>
                <a:spcPct val="20000"/>
              </a:spcAft>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Fortalecer la Estructura incorporando mandos medios </a:t>
            </a:r>
            <a:r>
              <a:rPr lang="es-UY" sz="1200" b="0" kern="1200" dirty="0">
                <a:solidFill>
                  <a:schemeClr val="tx1"/>
                </a:solidFill>
                <a:latin typeface="Arial" panose="020B0604020202020204" pitchFamily="34" charset="0"/>
                <a:cs typeface="Arial" panose="020B0604020202020204" pitchFamily="34" charset="0"/>
              </a:rPr>
              <a:t>(Secretarios Ejecutivo, Responsable de Desarrollo y Responsable de Marketing e Imagen Institucional)</a:t>
            </a:r>
          </a:p>
          <a:p>
            <a:pPr marL="114300" lvl="0" indent="-114300" algn="l" defTabSz="533400">
              <a:lnSpc>
                <a:spcPct val="150000"/>
              </a:lnSpc>
              <a:spcBef>
                <a:spcPct val="0"/>
              </a:spcBef>
              <a:spcAft>
                <a:spcPct val="20000"/>
              </a:spcAft>
              <a:buChar char="•"/>
            </a:pPr>
            <a:r>
              <a:rPr lang="es-UY" sz="1200" b="0" kern="1200" dirty="0">
                <a:solidFill>
                  <a:srgbClr val="000000"/>
                </a:solidFill>
                <a:latin typeface="Arial" panose="020B0604020202020204" pitchFamily="34" charset="0"/>
                <a:ea typeface="ヒラギノ角ゴ ProN W3"/>
                <a:cs typeface="Arial" panose="020B0604020202020204" pitchFamily="34" charset="0"/>
              </a:rPr>
              <a:t>Apuntar al </a:t>
            </a:r>
            <a:r>
              <a:rPr lang="es-UY" sz="1200" b="1" kern="1200" dirty="0">
                <a:solidFill>
                  <a:srgbClr val="000000"/>
                </a:solidFill>
                <a:latin typeface="Arial" panose="020B0604020202020204" pitchFamily="34" charset="0"/>
                <a:ea typeface="ヒラギノ角ゴ ProN W3"/>
                <a:cs typeface="Arial" panose="020B0604020202020204" pitchFamily="34" charset="0"/>
              </a:rPr>
              <a:t>Recambio generacional</a:t>
            </a:r>
          </a:p>
          <a:p>
            <a:pPr marL="171450" lvl="0" indent="-171450" algn="l" defTabSz="533400">
              <a:lnSpc>
                <a:spcPct val="150000"/>
              </a:lnSpc>
              <a:spcBef>
                <a:spcPct val="0"/>
              </a:spcBef>
              <a:spcAft>
                <a:spcPct val="20000"/>
              </a:spcAft>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Disponer de una estrategia comunicacional y de imagen corporativa </a:t>
            </a:r>
            <a:r>
              <a:rPr lang="es-UY" sz="1200" b="0" kern="1200" dirty="0">
                <a:solidFill>
                  <a:schemeClr val="tx1"/>
                </a:solidFill>
                <a:latin typeface="Arial" panose="020B0604020202020204" pitchFamily="34" charset="0"/>
                <a:cs typeface="Arial" panose="020B0604020202020204" pitchFamily="34" charset="0"/>
              </a:rPr>
              <a:t>que permita mantener informados y comprometidos a los clientes internos de la nueva organización, con metas y roles establecidos de los diferentes actores involucrados. </a:t>
            </a:r>
            <a:endParaRPr lang="es-UY" sz="1200" b="1"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endParaRPr lang="es-UY" sz="1200" b="1" dirty="0">
              <a:solidFill>
                <a:schemeClr val="bg1">
                  <a:lumMod val="50000"/>
                </a:schemeClr>
              </a:solidFill>
              <a:latin typeface="Arial" panose="020B0604020202020204" pitchFamily="34" charset="0"/>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r>
              <a:rPr lang="es-UY" sz="1200" b="0" dirty="0">
                <a:solidFill>
                  <a:schemeClr val="bg1">
                    <a:lumMod val="50000"/>
                  </a:schemeClr>
                </a:solidFill>
                <a:latin typeface="Arial" panose="020B0604020202020204" pitchFamily="34" charset="0"/>
                <a:cs typeface="Arial" panose="020B0604020202020204" pitchFamily="34" charset="0"/>
              </a:rPr>
              <a:t>6. Lograr la auto sustentabilidad económico financiera del Consorcio.</a:t>
            </a:r>
            <a:endParaRPr lang="es-UY" sz="1200" b="1" kern="1200" dirty="0">
              <a:solidFill>
                <a:srgbClr val="000000"/>
              </a:solidFill>
              <a:latin typeface="Arial" panose="020B0604020202020204" pitchFamily="34" charset="0"/>
              <a:cs typeface="Arial" panose="020B0604020202020204" pitchFamily="34" charset="0"/>
            </a:endParaRPr>
          </a:p>
          <a:p>
            <a:pPr marL="171450" lvl="0" indent="-171450">
              <a:lnSpc>
                <a:spcPct val="150000"/>
              </a:lnSpc>
              <a:buFont typeface="Arial" panose="020B0604020202020204" pitchFamily="34" charset="0"/>
              <a:buChar char="•"/>
            </a:pPr>
            <a:r>
              <a:rPr lang="es-UY" sz="1200" b="1" kern="1200" dirty="0">
                <a:solidFill>
                  <a:srgbClr val="000000"/>
                </a:solidFill>
                <a:latin typeface="Arial" panose="020B0604020202020204" pitchFamily="34" charset="0"/>
                <a:ea typeface="ヒラギノ角ゴ ProN W3"/>
                <a:cs typeface="Arial" panose="020B0604020202020204" pitchFamily="34" charset="0"/>
              </a:rPr>
              <a:t>Ampliar el número de asociados </a:t>
            </a:r>
            <a:r>
              <a:rPr lang="es-UY" sz="1200" kern="1200" dirty="0">
                <a:solidFill>
                  <a:srgbClr val="000000"/>
                </a:solidFill>
                <a:latin typeface="Arial" panose="020B0604020202020204" pitchFamily="34" charset="0"/>
                <a:ea typeface="ヒラギノ角ゴ ProN W3"/>
                <a:cs typeface="Arial" panose="020B0604020202020204" pitchFamily="34" charset="0"/>
              </a:rPr>
              <a:t>al Consorcio </a:t>
            </a:r>
          </a:p>
          <a:p>
            <a:pPr marL="171450" lvl="0" indent="-171450">
              <a:lnSpc>
                <a:spcPct val="150000"/>
              </a:lnSpc>
              <a:buFont typeface="Arial" panose="020B0604020202020204" pitchFamily="34" charset="0"/>
              <a:buChar char="•"/>
            </a:pPr>
            <a:r>
              <a:rPr lang="es-UY" sz="1200" b="1" kern="1200" dirty="0">
                <a:solidFill>
                  <a:srgbClr val="000000"/>
                </a:solidFill>
                <a:latin typeface="Arial" panose="020B0604020202020204" pitchFamily="34" charset="0"/>
                <a:ea typeface="ヒラギノ角ゴ ProN W3"/>
                <a:cs typeface="Arial" panose="020B0604020202020204" pitchFamily="34" charset="0"/>
              </a:rPr>
              <a:t>Generar alianzas con nuevos involucrados</a:t>
            </a:r>
            <a:r>
              <a:rPr lang="es-UY" sz="1200" kern="1200" dirty="0">
                <a:solidFill>
                  <a:srgbClr val="000000"/>
                </a:solidFill>
                <a:latin typeface="Arial" panose="020B0604020202020204" pitchFamily="34" charset="0"/>
                <a:ea typeface="ヒラギノ角ゴ ProN W3"/>
                <a:cs typeface="Arial" panose="020B0604020202020204" pitchFamily="34" charset="0"/>
              </a:rPr>
              <a:t> (SUL, Uruguay XXI, INAC, Operadores laneros, Procesadores de Lana, entre otros.)</a:t>
            </a:r>
          </a:p>
          <a:p>
            <a:pPr marL="171450" marR="0" lvl="0" indent="-17145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Char char="•"/>
              <a:tabLst/>
              <a:defRPr/>
            </a:pPr>
            <a:endParaRPr lang="es-UY" sz="1200" b="0" dirty="0">
              <a:solidFill>
                <a:schemeClr val="bg1">
                  <a:lumMod val="50000"/>
                </a:schemeClr>
              </a:solidFill>
              <a:latin typeface="Arial" panose="020B0604020202020204" pitchFamily="34" charset="0"/>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endParaRPr lang="es-UY" sz="1200" b="1" dirty="0">
              <a:solidFill>
                <a:schemeClr val="bg1">
                  <a:lumMod val="50000"/>
                </a:schemeClr>
              </a:solidFill>
              <a:latin typeface="Arial" panose="020B0604020202020204" pitchFamily="34" charset="0"/>
              <a:cs typeface="Arial" panose="020B0604020202020204" pitchFamily="34" charset="0"/>
            </a:endParaRP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s-UY" sz="1200" b="1" dirty="0">
              <a:solidFill>
                <a:schemeClr val="bg1">
                  <a:lumMod val="50000"/>
                </a:schemeClr>
              </a:solidFill>
              <a:latin typeface="Arial" panose="020B0604020202020204" pitchFamily="34" charset="0"/>
              <a:cs typeface="Arial" panose="020B0604020202020204" pitchFamily="34" charset="0"/>
            </a:endParaRPr>
          </a:p>
          <a:p>
            <a:pPr lvl="0">
              <a:lnSpc>
                <a:spcPct val="150000"/>
              </a:lnSpc>
              <a:buClrTx/>
              <a:buFont typeface="Arial" panose="020B0604020202020204" pitchFamily="34" charset="0"/>
              <a:buNone/>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554CA62E-FE68-4A44-A937-9125DE6B8E73}" type="slidenum">
              <a:rPr lang="es-UY" smtClean="0"/>
              <a:t>12</a:t>
            </a:fld>
            <a:endParaRPr lang="es-UY"/>
          </a:p>
        </p:txBody>
      </p:sp>
    </p:spTree>
    <p:extLst>
      <p:ext uri="{BB962C8B-B14F-4D97-AF65-F5344CB8AC3E}">
        <p14:creationId xmlns:p14="http://schemas.microsoft.com/office/powerpoint/2010/main" val="1469800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554CA62E-FE68-4A44-A937-9125DE6B8E73}" type="slidenum">
              <a:rPr lang="es-UY" smtClean="0"/>
              <a:t>13</a:t>
            </a:fld>
            <a:endParaRPr lang="es-UY"/>
          </a:p>
        </p:txBody>
      </p:sp>
    </p:spTree>
    <p:extLst>
      <p:ext uri="{BB962C8B-B14F-4D97-AF65-F5344CB8AC3E}">
        <p14:creationId xmlns:p14="http://schemas.microsoft.com/office/powerpoint/2010/main" val="76923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a:p>
        </p:txBody>
      </p:sp>
      <p:sp>
        <p:nvSpPr>
          <p:cNvPr id="4" name="3 Marcador de número de diapositiva"/>
          <p:cNvSpPr>
            <a:spLocks noGrp="1"/>
          </p:cNvSpPr>
          <p:nvPr>
            <p:ph type="sldNum" sz="quarter" idx="10"/>
          </p:nvPr>
        </p:nvSpPr>
        <p:spPr/>
        <p:txBody>
          <a:bodyPr/>
          <a:lstStyle/>
          <a:p>
            <a:fld id="{554CA62E-FE68-4A44-A937-9125DE6B8E73}" type="slidenum">
              <a:rPr lang="es-UY" smtClean="0"/>
              <a:t>14</a:t>
            </a:fld>
            <a:endParaRPr lang="es-UY"/>
          </a:p>
        </p:txBody>
      </p:sp>
    </p:spTree>
    <p:extLst>
      <p:ext uri="{BB962C8B-B14F-4D97-AF65-F5344CB8AC3E}">
        <p14:creationId xmlns:p14="http://schemas.microsoft.com/office/powerpoint/2010/main" val="303104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De todos los hallazgos obtenidos en entrevistas, grupos foco y talleres el Consejo Directivo definió el camino a seguir. Para definir hacia dónde vamos el CD se basó en su experiencia, tendencias mundiales y apoyados en expertos en el tema.</a:t>
            </a:r>
          </a:p>
          <a:p>
            <a:endParaRPr lang="es-UY" dirty="0"/>
          </a:p>
          <a:p>
            <a:r>
              <a:rPr lang="es-UY" dirty="0"/>
              <a:t>Se definió la VISIÓN y los lineamientos estratégicos que llevarán a CRLU de su situación actual al futuro deseado.</a:t>
            </a:r>
          </a:p>
          <a:p>
            <a:endParaRPr lang="es-UY" dirty="0"/>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i="1" dirty="0">
                <a:solidFill>
                  <a:schemeClr val="tx1"/>
                </a:solidFill>
                <a:latin typeface="Arial" panose="020B0604020202020204" pitchFamily="34" charset="0"/>
                <a:cs typeface="Arial" panose="020B0604020202020204" pitchFamily="34" charset="0"/>
              </a:rPr>
              <a:t>El Consorcio</a:t>
            </a:r>
            <a:r>
              <a:rPr kumimoji="0" lang="es-UY" sz="1200"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 </a:t>
            </a:r>
            <a:r>
              <a:rPr kumimoji="0" lang="es-UY" sz="1200" b="1"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mantiene su naturaleza de Organización Público Privada </a:t>
            </a:r>
            <a:r>
              <a:rPr kumimoji="0" lang="es-UY" sz="1200"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pero reconoce la necesidad del cambio </a:t>
            </a:r>
            <a:r>
              <a:rPr kumimoji="0" lang="es-UY" sz="1200" b="1"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rPr>
              <a:t>adaptándose a nuevos requerimientos:</a:t>
            </a:r>
            <a:endParaRPr kumimoji="0" lang="es-UY" sz="1200" i="1" u="none" strike="noStrike" cap="none" normalizeH="0" baseline="0" dirty="0">
              <a:ln>
                <a:noFill/>
              </a:ln>
              <a:solidFill>
                <a:schemeClr val="tx1"/>
              </a:solidFill>
              <a:effectLst/>
              <a:latin typeface="Arial" panose="020B0604020202020204" pitchFamily="34" charset="0"/>
              <a:cs typeface="Arial" panose="020B0604020202020204" pitchFamily="34" charset="0"/>
              <a:sym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dirty="0">
              <a:solidFill>
                <a:srgbClr val="1C4D5A"/>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b="1" dirty="0">
                <a:solidFill>
                  <a:srgbClr val="1C4D5A"/>
                </a:solidFill>
                <a:latin typeface="Arial" panose="020B0604020202020204" pitchFamily="34" charset="0"/>
                <a:cs typeface="Arial" panose="020B0604020202020204" pitchFamily="34" charset="0"/>
              </a:rPr>
              <a:t>1. Ampliar y profundizar la agenda de investigación:</a:t>
            </a:r>
            <a:endParaRPr lang="es-UY" dirty="0"/>
          </a:p>
          <a:p>
            <a:pPr marL="171450" lvl="0" indent="-171450">
              <a:lnSpc>
                <a:spcPct val="150000"/>
              </a:lnSpc>
              <a:buFont typeface="Arial" panose="020B0604020202020204" pitchFamily="34" charset="0"/>
              <a:buChar char="•"/>
            </a:pPr>
            <a:r>
              <a:rPr lang="es-UY" sz="1200" b="1" kern="1200" dirty="0">
                <a:solidFill>
                  <a:srgbClr val="000000"/>
                </a:solidFill>
                <a:latin typeface="Arial" panose="020B0604020202020204" pitchFamily="34" charset="0"/>
                <a:ea typeface="ヒラギノ角ゴ ProN W3"/>
                <a:cs typeface="Arial" panose="020B0604020202020204" pitchFamily="34" charset="0"/>
              </a:rPr>
              <a:t>Ampliar y profundizar la agenda de investigación, </a:t>
            </a:r>
            <a:r>
              <a:rPr lang="es-UY" sz="1200" b="0" kern="1200" dirty="0">
                <a:solidFill>
                  <a:srgbClr val="000000"/>
                </a:solidFill>
                <a:latin typeface="Arial" panose="020B0604020202020204" pitchFamily="34" charset="0"/>
                <a:ea typeface="ヒラギノ角ゴ ProN W3"/>
                <a:cs typeface="Arial" panose="020B0604020202020204" pitchFamily="34" charset="0"/>
              </a:rPr>
              <a:t>como por ejemplo poner </a:t>
            </a:r>
            <a:r>
              <a:rPr lang="es-UY" sz="1200" kern="1200" dirty="0">
                <a:solidFill>
                  <a:schemeClr val="tx1"/>
                </a:solidFill>
                <a:latin typeface="Arial" panose="020B0604020202020204" pitchFamily="34" charset="0"/>
                <a:cs typeface="Arial" panose="020B0604020202020204" pitchFamily="34" charset="0"/>
              </a:rPr>
              <a:t>foco en objetivos </a:t>
            </a:r>
            <a:r>
              <a:rPr lang="es-UY" sz="1200" b="0" kern="1200" dirty="0">
                <a:solidFill>
                  <a:schemeClr val="tx1"/>
                </a:solidFill>
                <a:latin typeface="Arial" panose="020B0604020202020204" pitchFamily="34" charset="0"/>
                <a:cs typeface="Arial" panose="020B0604020202020204" pitchFamily="34" charset="0"/>
              </a:rPr>
              <a:t>de producción sustentable y bienestar animal, sin descuidar el afinamiento de la lana e incorporar el objetivo de la producción de carne ovina. </a:t>
            </a:r>
          </a:p>
          <a:p>
            <a:pPr marL="171450" lvl="0" indent="-171450">
              <a:lnSpc>
                <a:spcPct val="150000"/>
              </a:lnSpc>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Agregar valor </a:t>
            </a:r>
            <a:r>
              <a:rPr lang="es-UY" sz="1200" kern="1200" dirty="0">
                <a:solidFill>
                  <a:schemeClr val="tx1"/>
                </a:solidFill>
                <a:latin typeface="Arial" panose="020B0604020202020204" pitchFamily="34" charset="0"/>
                <a:cs typeface="Arial" panose="020B0604020202020204" pitchFamily="34" charset="0"/>
              </a:rPr>
              <a:t>a las empresas de sus socios mediante I+I+D.</a:t>
            </a:r>
          </a:p>
          <a:p>
            <a:pPr marL="171450" lvl="0" indent="-171450">
              <a:lnSpc>
                <a:spcPct val="150000"/>
              </a:lnSpc>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Generar mayor involucramiento de los socios </a:t>
            </a:r>
            <a:r>
              <a:rPr lang="es-UY" sz="1200" kern="1200" dirty="0">
                <a:solidFill>
                  <a:schemeClr val="tx1"/>
                </a:solidFill>
                <a:latin typeface="Arial" panose="020B0604020202020204" pitchFamily="34" charset="0"/>
                <a:cs typeface="Arial" panose="020B0604020202020204" pitchFamily="34" charset="0"/>
              </a:rPr>
              <a:t>en la toma de decisiones para definir y priorizar los objetivos de investigación.</a:t>
            </a:r>
          </a:p>
          <a:p>
            <a:pPr marL="171450" lvl="0" indent="-171450">
              <a:lnSpc>
                <a:spcPct val="150000"/>
              </a:lnSpc>
              <a:buFont typeface="Arial" panose="020B0604020202020204" pitchFamily="34" charset="0"/>
              <a:buChar char="•"/>
            </a:pPr>
            <a:endParaRPr lang="es-UY" sz="1200" kern="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b="1" kern="1200" dirty="0">
                <a:solidFill>
                  <a:srgbClr val="1C4D5A"/>
                </a:solidFill>
                <a:latin typeface="Arial" panose="020B0604020202020204" pitchFamily="34" charset="0"/>
                <a:ea typeface="+mn-ea"/>
                <a:cs typeface="Arial" panose="020B0604020202020204" pitchFamily="34" charset="0"/>
              </a:rPr>
              <a:t>2. Actualizar la propuesta de valor a los asociados:</a:t>
            </a:r>
          </a:p>
          <a:p>
            <a:pPr marL="171450" lvl="0" indent="-171450">
              <a:lnSpc>
                <a:spcPct val="150000"/>
              </a:lnSpc>
              <a:buFont typeface="Arial" panose="020B0604020202020204" pitchFamily="34" charset="0"/>
              <a:buChar char="•"/>
            </a:pPr>
            <a:r>
              <a:rPr lang="es-UY" sz="1200" kern="1200" dirty="0">
                <a:solidFill>
                  <a:schemeClr val="tx1"/>
                </a:solidFill>
                <a:latin typeface="Arial" panose="020B0604020202020204" pitchFamily="34" charset="0"/>
                <a:cs typeface="Arial" panose="020B0604020202020204" pitchFamily="34" charset="0"/>
              </a:rPr>
              <a:t>Actualizar la oferta de servicios y productos a ofrecer a los asociados</a:t>
            </a:r>
          </a:p>
          <a:p>
            <a:pPr marL="171450" lvl="0" indent="-171450">
              <a:lnSpc>
                <a:spcPct val="150000"/>
              </a:lnSpc>
              <a:buFont typeface="Arial" panose="020B0604020202020204" pitchFamily="34" charset="0"/>
              <a:buChar char="•"/>
            </a:pPr>
            <a:r>
              <a:rPr lang="es-UY" sz="1200" kern="1200" dirty="0">
                <a:solidFill>
                  <a:schemeClr val="tx1"/>
                </a:solidFill>
                <a:latin typeface="Arial" panose="020B0604020202020204" pitchFamily="34" charset="0"/>
                <a:cs typeface="Arial" panose="020B0604020202020204" pitchFamily="34" charset="0"/>
              </a:rPr>
              <a:t>Definir y ofrecer diferentes formas de pertenecer al Consorcio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kern="1200" dirty="0">
              <a:solidFill>
                <a:srgbClr val="1C4D5A"/>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Y" sz="1200" b="1" kern="1200" dirty="0">
                <a:solidFill>
                  <a:srgbClr val="1C4D5A"/>
                </a:solidFill>
                <a:latin typeface="Arial" panose="020B0604020202020204" pitchFamily="34" charset="0"/>
                <a:ea typeface="+mn-ea"/>
                <a:cs typeface="Arial" panose="020B0604020202020204" pitchFamily="34" charset="0"/>
              </a:rPr>
              <a:t>3. Potenciar el rol articulador del Consorcio con visión de agronegocios.</a:t>
            </a:r>
          </a:p>
          <a:p>
            <a:pPr marL="171450" lvl="0" indent="-171450">
              <a:lnSpc>
                <a:spcPct val="150000"/>
              </a:lnSpc>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Articular y generar oportunidades en la cadena de producción</a:t>
            </a:r>
            <a:r>
              <a:rPr lang="es-UY" sz="1200" kern="1200" dirty="0">
                <a:solidFill>
                  <a:schemeClr val="tx1"/>
                </a:solidFill>
                <a:latin typeface="Arial" panose="020B0604020202020204" pitchFamily="34" charset="0"/>
                <a:cs typeface="Arial" panose="020B0604020202020204" pitchFamily="34" charset="0"/>
              </a:rPr>
              <a:t> de lana y carne ovina, en contacto permanente con quienes hacen agronegocio en estos rubros.</a:t>
            </a:r>
          </a:p>
          <a:p>
            <a:pPr marL="171450" lvl="0" indent="-171450">
              <a:lnSpc>
                <a:spcPct val="150000"/>
              </a:lnSpc>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Articular con socios estratégicos para agregarle valor al Consorcio.</a:t>
            </a:r>
          </a:p>
          <a:p>
            <a:pPr lvl="0">
              <a:lnSpc>
                <a:spcPct val="150000"/>
              </a:lnSpc>
              <a:buClrTx/>
              <a:buFont typeface="Arial" panose="020B0604020202020204" pitchFamily="34" charset="0"/>
              <a:buChar char="•"/>
            </a:pPr>
            <a:r>
              <a:rPr lang="es-UY" sz="1200" b="1" kern="1200" dirty="0">
                <a:latin typeface="Arial" panose="020B0604020202020204" pitchFamily="34" charset="0"/>
                <a:cs typeface="Arial" panose="020B0604020202020204" pitchFamily="34" charset="0"/>
              </a:rPr>
              <a:t> Incorporar un Comité Consultivo </a:t>
            </a:r>
            <a:r>
              <a:rPr lang="es-UY" sz="1200" kern="1200" dirty="0">
                <a:latin typeface="Arial" panose="020B0604020202020204" pitchFamily="34" charset="0"/>
                <a:cs typeface="Arial" panose="020B0604020202020204" pitchFamily="34" charset="0"/>
              </a:rPr>
              <a:t>con el objetivo de apoyar el proceso de articulación y cooperación entre actores públicos y privados para el desarrollo del agronegocio de la cadena de valor de carne y lana Merino de alto valor agregado.</a:t>
            </a:r>
          </a:p>
          <a:p>
            <a:pPr lvl="0">
              <a:lnSpc>
                <a:spcPct val="150000"/>
              </a:lnSpc>
              <a:buClrTx/>
              <a:buFont typeface="Arial" panose="020B0604020202020204" pitchFamily="34" charset="0"/>
              <a:buChar char="•"/>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s-UY" sz="1200" b="1" kern="1200" dirty="0">
                <a:solidFill>
                  <a:srgbClr val="000000"/>
                </a:solidFill>
                <a:latin typeface="Arial" panose="020B0604020202020204" pitchFamily="34" charset="0"/>
                <a:ea typeface="ヒラギノ角ゴ ProN W3"/>
                <a:cs typeface="Arial" panose="020B0604020202020204" pitchFamily="34" charset="0"/>
              </a:rPr>
              <a:t>4. </a:t>
            </a:r>
            <a:r>
              <a:rPr lang="es-UY" sz="1200" b="1" dirty="0">
                <a:solidFill>
                  <a:schemeClr val="bg1">
                    <a:lumMod val="50000"/>
                  </a:schemeClr>
                </a:solidFill>
                <a:latin typeface="Arial" panose="020B0604020202020204" pitchFamily="34" charset="0"/>
                <a:cs typeface="Arial" panose="020B0604020202020204" pitchFamily="34" charset="0"/>
              </a:rPr>
              <a:t>Posicional a nivel mundial tanto al Consorcio como a sus productos.</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Posicionar en los mercados el valor y calidad diferencial de las lanas y carne ovina CRILU</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Pasar de ser un Consorcio Regional a ser de nivel Nacional</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Fortalecer la Imagen Institucional mediante acciones más efectivas para que los potenciales consumidores de prendas de lana y carne ovina del mundo, los diseñadores, la industria y el público en general reconozca el valor y calidad diferencial de las lanas y carne ovina Uruguayas.</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Plegarse a la Marca Merino Fino</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Revisar el nombre CRILU (Surge la necesidad de muchos actores entrevistados y de no ser más “regional”)</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r>
              <a:rPr lang="es-UY" sz="1200" kern="1200" dirty="0">
                <a:solidFill>
                  <a:srgbClr val="000000"/>
                </a:solidFill>
                <a:latin typeface="Arial" panose="020B0604020202020204" pitchFamily="34" charset="0"/>
                <a:ea typeface="ヒラギノ角ゴ ProN W3"/>
                <a:cs typeface="Arial" panose="020B0604020202020204" pitchFamily="34" charset="0"/>
              </a:rPr>
              <a:t>Generar proyectos de responsabilidad social (dentro y fuera del sector), generando impacto en la construcción positiva de la imagen de la nueva organización</a:t>
            </a: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r>
              <a:rPr lang="es-UY" sz="1200" b="1" dirty="0">
                <a:solidFill>
                  <a:schemeClr val="bg1">
                    <a:lumMod val="50000"/>
                  </a:schemeClr>
                </a:solidFill>
                <a:latin typeface="Arial" panose="020B0604020202020204" pitchFamily="34" charset="0"/>
                <a:cs typeface="Arial" panose="020B0604020202020204" pitchFamily="34" charset="0"/>
              </a:rPr>
              <a:t>5. Revitalizar y Profesionalizar la gestión del Consorcio.</a:t>
            </a:r>
          </a:p>
          <a:p>
            <a:pPr marL="171450" lvl="0" indent="-171450" algn="l" defTabSz="533400">
              <a:lnSpc>
                <a:spcPct val="150000"/>
              </a:lnSpc>
              <a:spcBef>
                <a:spcPct val="0"/>
              </a:spcBef>
              <a:spcAft>
                <a:spcPct val="20000"/>
              </a:spcAft>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Fortalecer la Estructura incorporando mandos medios </a:t>
            </a:r>
            <a:r>
              <a:rPr lang="es-UY" sz="1200" b="0" kern="1200" dirty="0">
                <a:solidFill>
                  <a:schemeClr val="tx1"/>
                </a:solidFill>
                <a:latin typeface="Arial" panose="020B0604020202020204" pitchFamily="34" charset="0"/>
                <a:cs typeface="Arial" panose="020B0604020202020204" pitchFamily="34" charset="0"/>
              </a:rPr>
              <a:t>(Secretarios Ejecutivo, Responsable de Desarrollo y Responsable de Marketing e Imagen Institucional)</a:t>
            </a:r>
          </a:p>
          <a:p>
            <a:pPr marL="114300" lvl="0" indent="-114300" algn="l" defTabSz="533400">
              <a:lnSpc>
                <a:spcPct val="150000"/>
              </a:lnSpc>
              <a:spcBef>
                <a:spcPct val="0"/>
              </a:spcBef>
              <a:spcAft>
                <a:spcPct val="20000"/>
              </a:spcAft>
              <a:buChar char="•"/>
            </a:pPr>
            <a:r>
              <a:rPr lang="es-UY" sz="1200" b="0" kern="1200" dirty="0">
                <a:solidFill>
                  <a:srgbClr val="000000"/>
                </a:solidFill>
                <a:latin typeface="Arial" panose="020B0604020202020204" pitchFamily="34" charset="0"/>
                <a:ea typeface="ヒラギノ角ゴ ProN W3"/>
                <a:cs typeface="Arial" panose="020B0604020202020204" pitchFamily="34" charset="0"/>
              </a:rPr>
              <a:t>Apuntar al </a:t>
            </a:r>
            <a:r>
              <a:rPr lang="es-UY" sz="1200" b="1" kern="1200" dirty="0">
                <a:solidFill>
                  <a:srgbClr val="000000"/>
                </a:solidFill>
                <a:latin typeface="Arial" panose="020B0604020202020204" pitchFamily="34" charset="0"/>
                <a:ea typeface="ヒラギノ角ゴ ProN W3"/>
                <a:cs typeface="Arial" panose="020B0604020202020204" pitchFamily="34" charset="0"/>
              </a:rPr>
              <a:t>Recambio generacional</a:t>
            </a:r>
          </a:p>
          <a:p>
            <a:pPr marL="171450" lvl="0" indent="-171450" algn="l" defTabSz="533400">
              <a:lnSpc>
                <a:spcPct val="150000"/>
              </a:lnSpc>
              <a:spcBef>
                <a:spcPct val="0"/>
              </a:spcBef>
              <a:spcAft>
                <a:spcPct val="20000"/>
              </a:spcAft>
              <a:buFont typeface="Arial" panose="020B0604020202020204" pitchFamily="34" charset="0"/>
              <a:buChar char="•"/>
            </a:pPr>
            <a:r>
              <a:rPr lang="es-UY" sz="1200" b="1" kern="1200" dirty="0">
                <a:solidFill>
                  <a:schemeClr val="tx1"/>
                </a:solidFill>
                <a:latin typeface="Arial" panose="020B0604020202020204" pitchFamily="34" charset="0"/>
                <a:cs typeface="Arial" panose="020B0604020202020204" pitchFamily="34" charset="0"/>
              </a:rPr>
              <a:t>Disponer de una estrategia comunicacional y de imagen corporativa </a:t>
            </a:r>
            <a:r>
              <a:rPr lang="es-UY" sz="1200" b="0" kern="1200" dirty="0">
                <a:solidFill>
                  <a:schemeClr val="tx1"/>
                </a:solidFill>
                <a:latin typeface="Arial" panose="020B0604020202020204" pitchFamily="34" charset="0"/>
                <a:cs typeface="Arial" panose="020B0604020202020204" pitchFamily="34" charset="0"/>
              </a:rPr>
              <a:t>que permita mantener informados y comprometidos a los clientes internos de la nueva organización, con metas y roles establecidos de los diferentes actores involucrados. </a:t>
            </a:r>
            <a:endParaRPr lang="es-UY" sz="1200" b="1"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endParaRPr lang="es-UY" sz="1200" b="1" dirty="0">
              <a:solidFill>
                <a:schemeClr val="bg1">
                  <a:lumMod val="50000"/>
                </a:schemeClr>
              </a:solidFill>
              <a:latin typeface="Arial" panose="020B0604020202020204" pitchFamily="34" charset="0"/>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r>
              <a:rPr lang="es-UY" sz="1200" b="0" dirty="0">
                <a:solidFill>
                  <a:schemeClr val="bg1">
                    <a:lumMod val="50000"/>
                  </a:schemeClr>
                </a:solidFill>
                <a:latin typeface="Arial" panose="020B0604020202020204" pitchFamily="34" charset="0"/>
                <a:cs typeface="Arial" panose="020B0604020202020204" pitchFamily="34" charset="0"/>
              </a:rPr>
              <a:t>6. Lograr la auto sustentabilidad económico financiera del Consorcio.</a:t>
            </a:r>
            <a:endParaRPr lang="es-UY" sz="1200" b="1" kern="1200" dirty="0">
              <a:solidFill>
                <a:srgbClr val="000000"/>
              </a:solidFill>
              <a:latin typeface="Arial" panose="020B0604020202020204" pitchFamily="34" charset="0"/>
              <a:cs typeface="Arial" panose="020B0604020202020204" pitchFamily="34" charset="0"/>
            </a:endParaRPr>
          </a:p>
          <a:p>
            <a:pPr marL="171450" lvl="0" indent="-171450">
              <a:lnSpc>
                <a:spcPct val="150000"/>
              </a:lnSpc>
              <a:buFont typeface="Arial" panose="020B0604020202020204" pitchFamily="34" charset="0"/>
              <a:buChar char="•"/>
            </a:pPr>
            <a:r>
              <a:rPr lang="es-UY" sz="1200" b="1" kern="1200" dirty="0">
                <a:solidFill>
                  <a:srgbClr val="000000"/>
                </a:solidFill>
                <a:latin typeface="Arial" panose="020B0604020202020204" pitchFamily="34" charset="0"/>
                <a:ea typeface="ヒラギノ角ゴ ProN W3"/>
                <a:cs typeface="Arial" panose="020B0604020202020204" pitchFamily="34" charset="0"/>
              </a:rPr>
              <a:t>Ampliar el número de asociados </a:t>
            </a:r>
            <a:r>
              <a:rPr lang="es-UY" sz="1200" kern="1200" dirty="0">
                <a:solidFill>
                  <a:srgbClr val="000000"/>
                </a:solidFill>
                <a:latin typeface="Arial" panose="020B0604020202020204" pitchFamily="34" charset="0"/>
                <a:ea typeface="ヒラギノ角ゴ ProN W3"/>
                <a:cs typeface="Arial" panose="020B0604020202020204" pitchFamily="34" charset="0"/>
              </a:rPr>
              <a:t>al Consorcio </a:t>
            </a:r>
          </a:p>
          <a:p>
            <a:pPr marL="171450" lvl="0" indent="-171450">
              <a:lnSpc>
                <a:spcPct val="150000"/>
              </a:lnSpc>
              <a:buFont typeface="Arial" panose="020B0604020202020204" pitchFamily="34" charset="0"/>
              <a:buChar char="•"/>
            </a:pPr>
            <a:r>
              <a:rPr lang="es-UY" sz="1200" b="1" kern="1200" dirty="0">
                <a:solidFill>
                  <a:srgbClr val="000000"/>
                </a:solidFill>
                <a:latin typeface="Arial" panose="020B0604020202020204" pitchFamily="34" charset="0"/>
                <a:ea typeface="ヒラギノ角ゴ ProN W3"/>
                <a:cs typeface="Arial" panose="020B0604020202020204" pitchFamily="34" charset="0"/>
              </a:rPr>
              <a:t>Generar alianzas con nuevos involucrados</a:t>
            </a:r>
            <a:r>
              <a:rPr lang="es-UY" sz="1200" kern="1200" dirty="0">
                <a:solidFill>
                  <a:srgbClr val="000000"/>
                </a:solidFill>
                <a:latin typeface="Arial" panose="020B0604020202020204" pitchFamily="34" charset="0"/>
                <a:ea typeface="ヒラギノ角ゴ ProN W3"/>
                <a:cs typeface="Arial" panose="020B0604020202020204" pitchFamily="34" charset="0"/>
              </a:rPr>
              <a:t> (SUL, Uruguay XXI, INAC, Operadores laneros, Procesadores de Lana, entre otros.)</a:t>
            </a:r>
          </a:p>
          <a:p>
            <a:pPr marL="171450" marR="0" lvl="0" indent="-17145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Char char="•"/>
              <a:tabLst/>
              <a:defRPr/>
            </a:pPr>
            <a:endParaRPr lang="es-UY" sz="1200" b="0" dirty="0">
              <a:solidFill>
                <a:schemeClr val="bg1">
                  <a:lumMod val="50000"/>
                </a:schemeClr>
              </a:solidFill>
              <a:latin typeface="Arial" panose="020B0604020202020204" pitchFamily="34" charset="0"/>
              <a:cs typeface="Arial" panose="020B0604020202020204" pitchFamily="34" charset="0"/>
            </a:endParaRPr>
          </a:p>
          <a:p>
            <a:pPr marL="0" marR="0" lvl="0" indent="0" algn="l" defTabSz="533400" rtl="0" eaLnBrk="1" fontAlgn="auto" latinLnBrk="0" hangingPunct="1">
              <a:lnSpc>
                <a:spcPct val="150000"/>
              </a:lnSpc>
              <a:spcBef>
                <a:spcPct val="0"/>
              </a:spcBef>
              <a:spcAft>
                <a:spcPct val="20000"/>
              </a:spcAft>
              <a:buClr>
                <a:srgbClr val="BBE0E3">
                  <a:lumMod val="50000"/>
                </a:srgbClr>
              </a:buClr>
              <a:buSzTx/>
              <a:buFont typeface="Arial" panose="020B0604020202020204" pitchFamily="34" charset="0"/>
              <a:buNone/>
              <a:tabLst/>
              <a:defRPr/>
            </a:pPr>
            <a:endParaRPr lang="es-UY" sz="1200" b="1" dirty="0">
              <a:solidFill>
                <a:schemeClr val="bg1">
                  <a:lumMod val="50000"/>
                </a:schemeClr>
              </a:solidFill>
              <a:latin typeface="Arial" panose="020B0604020202020204" pitchFamily="34" charset="0"/>
              <a:cs typeface="Arial" panose="020B0604020202020204" pitchFamily="34" charset="0"/>
            </a:endParaRPr>
          </a:p>
          <a:p>
            <a:pPr marL="114300" lvl="0" indent="-114300" algn="l" defTabSz="533400">
              <a:lnSpc>
                <a:spcPct val="150000"/>
              </a:lnSpc>
              <a:spcBef>
                <a:spcPct val="0"/>
              </a:spcBef>
              <a:spcAft>
                <a:spcPct val="20000"/>
              </a:spcAft>
              <a:buClr>
                <a:srgbClr val="BBE0E3">
                  <a:lumMod val="50000"/>
                </a:srgbClr>
              </a:buClr>
              <a:buFont typeface="Arial" panose="020B0604020202020204" pitchFamily="34" charset="0"/>
              <a:buChar char="•"/>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s-UY" sz="1200" b="1" dirty="0">
              <a:solidFill>
                <a:schemeClr val="bg1">
                  <a:lumMod val="50000"/>
                </a:schemeClr>
              </a:solidFill>
              <a:latin typeface="Arial" panose="020B0604020202020204" pitchFamily="34" charset="0"/>
              <a:cs typeface="Arial" panose="020B0604020202020204" pitchFamily="34" charset="0"/>
            </a:endParaRPr>
          </a:p>
          <a:p>
            <a:pPr lvl="0">
              <a:lnSpc>
                <a:spcPct val="150000"/>
              </a:lnSpc>
              <a:buClrTx/>
              <a:buFont typeface="Arial" panose="020B0604020202020204" pitchFamily="34" charset="0"/>
              <a:buNone/>
            </a:pPr>
            <a:endParaRPr lang="es-UY" sz="1200" kern="1200" dirty="0">
              <a:solidFill>
                <a:srgbClr val="000000"/>
              </a:solidFill>
              <a:latin typeface="Arial" panose="020B0604020202020204" pitchFamily="34" charset="0"/>
              <a:ea typeface="ヒラギノ角ゴ ProN W3"/>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kern="1200" dirty="0">
              <a:solidFill>
                <a:srgbClr val="1C4D5A"/>
              </a:solidFill>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0306CD2A-1AD6-4510-BD1B-BBF955C1506D}" type="slidenum">
              <a:rPr lang="es-UY" smtClean="0"/>
              <a:t>15</a:t>
            </a:fld>
            <a:endParaRPr lang="es-UY"/>
          </a:p>
        </p:txBody>
      </p:sp>
    </p:spTree>
    <p:extLst>
      <p:ext uri="{BB962C8B-B14F-4D97-AF65-F5344CB8AC3E}">
        <p14:creationId xmlns:p14="http://schemas.microsoft.com/office/powerpoint/2010/main" val="421619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rtl="0">
              <a:lnSpc>
                <a:spcPct val="115000"/>
              </a:lnSpc>
              <a:spcBef>
                <a:spcPts val="1200"/>
              </a:spcBef>
              <a:spcAft>
                <a:spcPts val="0"/>
              </a:spcAft>
              <a:buNone/>
            </a:pPr>
            <a:r>
              <a:rPr lang="es-UY" dirty="0">
                <a:latin typeface="Arial"/>
                <a:ea typeface="Arial"/>
                <a:cs typeface="Arial"/>
                <a:sym typeface="Arial"/>
              </a:rPr>
              <a:t>Para dar soporte al nuevo Consorcio y poder responder a los Lineamientos Estratégicos definidos, se diseñó un nuevo organigrama que fortalecerá la Estructura Organizativa.</a:t>
            </a:r>
          </a:p>
          <a:p>
            <a:pPr marL="0" lvl="0" indent="0" algn="just"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La propiedad del Consorcio continuará siendo de los Productores Consorciados, de INIA y de la Sociedad de Criadores de Merino Australiano. Sin embargo, se prevé que otras organizaciones y/o particulares puedan ingresar al Consorcio siempre que contribuyan con lo que se defina oportunamente como requerimientos.</a:t>
            </a:r>
          </a:p>
          <a:p>
            <a:pPr marL="0" lvl="0" indent="0" algn="just"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Tal como en la actualidad se contará con un Consejo Directivo, cuyas principales funciones son definir y comunicar la orientación estratégica del Consorcio, marcar metas e indicadores para toda la organización y evaluar sus resultados.</a:t>
            </a:r>
          </a:p>
          <a:p>
            <a:pPr marL="0" lvl="0" indent="0" algn="just"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Para el nuevo CRILU se prevé contar con un Comité Consultivo conformado por los principales integrantes del ecosistema de la producción ovina. Sus principales cometidos serán los de colaborar en la identificación de necesidades de generación, transferencia de tecnología e innovación y el de apoyar el proceso de articulación y cooperación entre actores públicos y privados para el desarrollo del agronegocio de la cadena de valor de carne y lana Merino de alto valor agregado.</a:t>
            </a:r>
          </a:p>
          <a:p>
            <a:pPr marL="0" lvl="0" indent="0" algn="just"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Se incorporará el rol de un Secretario Ejecutivo que será responsable de la planificación y definición de objetivos en función de la estrategia, asignará las tareas al equipo de trabajo. También será responsable de la redacción, planificación y gestión de Proyectos y de la Captación de fondos, entre otros.</a:t>
            </a:r>
          </a:p>
          <a:p>
            <a:pPr marL="0" lvl="0" indent="0" algn="just"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Así mismo, se sumará al equipo de trabajo el rol de un Responsable de Desarrollo, con el objetivo de desarrollar y transferir el modelo de negocio CRILU a sus consorciados, coordinar con actores del ecosistema de agronegocios y de I+D+i y dedicarse continuamente a investigar, plantear y poner en marcha nuevas líneas de producción, nuevos productos, nuevos mercados o nuevas unidades de negocios</a:t>
            </a:r>
          </a:p>
          <a:p>
            <a:pPr marL="0" lvl="0" indent="0" algn="l"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Se mantendrá el rol del Responsable de Servicios Técnicos, encargado del servicio al cliente, interacción permanente con los productores consorciados y colaborar</a:t>
            </a:r>
            <a:r>
              <a:rPr lang="es-UY" sz="1400" b="1" dirty="0">
                <a:latin typeface="Arial"/>
                <a:ea typeface="Arial"/>
                <a:cs typeface="Arial"/>
                <a:sym typeface="Arial"/>
              </a:rPr>
              <a:t> </a:t>
            </a:r>
            <a:r>
              <a:rPr lang="es-UY" dirty="0">
                <a:latin typeface="Arial"/>
                <a:ea typeface="Arial"/>
                <a:cs typeface="Arial"/>
                <a:sym typeface="Arial"/>
              </a:rPr>
              <a:t>con el Responsable de Desarrollo y el área de </a:t>
            </a:r>
            <a:r>
              <a:rPr lang="es-UY" dirty="0" err="1">
                <a:latin typeface="Arial"/>
                <a:ea typeface="Arial"/>
                <a:cs typeface="Arial"/>
                <a:sym typeface="Arial"/>
              </a:rPr>
              <a:t>i+I+D</a:t>
            </a:r>
            <a:r>
              <a:rPr lang="es-UY" dirty="0">
                <a:latin typeface="Arial"/>
                <a:ea typeface="Arial"/>
                <a:cs typeface="Arial"/>
                <a:sym typeface="Arial"/>
              </a:rPr>
              <a:t> para definir prioridades y líneas de trabajo.</a:t>
            </a:r>
          </a:p>
          <a:p>
            <a:pPr marL="0" lvl="0" indent="0" algn="l" rtl="0">
              <a:lnSpc>
                <a:spcPct val="115000"/>
              </a:lnSpc>
              <a:spcBef>
                <a:spcPts val="1200"/>
              </a:spcBef>
              <a:spcAft>
                <a:spcPts val="0"/>
              </a:spcAft>
              <a:buClr>
                <a:schemeClr val="dk1"/>
              </a:buClr>
              <a:buSzPts val="1100"/>
              <a:buFont typeface="Arial"/>
              <a:buNone/>
            </a:pPr>
            <a:r>
              <a:rPr lang="es-UY" dirty="0">
                <a:latin typeface="Arial"/>
                <a:ea typeface="Arial"/>
                <a:cs typeface="Arial"/>
                <a:sym typeface="Arial"/>
              </a:rPr>
              <a:t>Por último, se incorporará el rol de un Responsable de Marketing y Comunicación con el fin de desarrollar, promover y cuidar la imagen institucional de CRILU y sus productos y definir y organizar actividades de difusión hacia el ecosistema público, privado, nacional e internacional.</a:t>
            </a:r>
          </a:p>
        </p:txBody>
      </p:sp>
      <p:sp>
        <p:nvSpPr>
          <p:cNvPr id="4" name="Marcador de número de diapositiva 3"/>
          <p:cNvSpPr>
            <a:spLocks noGrp="1"/>
          </p:cNvSpPr>
          <p:nvPr>
            <p:ph type="sldNum" sz="quarter" idx="5"/>
          </p:nvPr>
        </p:nvSpPr>
        <p:spPr/>
        <p:txBody>
          <a:bodyPr/>
          <a:lstStyle/>
          <a:p>
            <a:fld id="{554CA62E-FE68-4A44-A937-9125DE6B8E73}" type="slidenum">
              <a:rPr lang="es-UY" smtClean="0"/>
              <a:t>16</a:t>
            </a:fld>
            <a:endParaRPr lang="es-UY"/>
          </a:p>
        </p:txBody>
      </p:sp>
    </p:spTree>
    <p:extLst>
      <p:ext uri="{BB962C8B-B14F-4D97-AF65-F5344CB8AC3E}">
        <p14:creationId xmlns:p14="http://schemas.microsoft.com/office/powerpoint/2010/main" val="180186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sz="1200" kern="1200" dirty="0">
                <a:solidFill>
                  <a:schemeClr val="tx1"/>
                </a:solidFill>
                <a:effectLst/>
                <a:latin typeface="+mn-lt"/>
                <a:ea typeface="+mn-ea"/>
                <a:cs typeface="+mn-cs"/>
              </a:rPr>
              <a:t>El flujo de fondos anual deja en evidencia que bajo estos supuestos CRILU II operaría bajo un déficit estructural a nivel operativo, que se financia con los excedentes del año 1 producto de la capitalización inicial. Por tanto, en la medida que se alcancen el objetivo de nuevos consorciados que da lugar a la capitalización inicial, CRILU II puede funcionar razonablemente bajo este esquema presupuesta, arrojando incluso un excedente de fondos al final del período por USD 250 mil.</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Esto supone que, en la medida que en los años 1 y 2 se cumplan razonablemente los supuestos de ingresos y que se haya despejado la incertidumbre asociada a la cantidad de nuevos consorciados, podría ampliarse el presupuesto de gastos en algunas partidas nuevas asociadas a los nuevos objetivos y aspiraciones de CRILU II, en particular los programas de extensión y el desarrollo de nuevos negocios. </a:t>
            </a:r>
            <a:endParaRPr lang="en-US" sz="1200" kern="1200" dirty="0">
              <a:solidFill>
                <a:schemeClr val="tx1"/>
              </a:solidFill>
              <a:effectLst/>
              <a:latin typeface="+mn-lt"/>
              <a:ea typeface="+mn-ea"/>
              <a:cs typeface="+mn-cs"/>
            </a:endParaRPr>
          </a:p>
          <a:p>
            <a:endParaRPr lang="es-UY" dirty="0"/>
          </a:p>
          <a:p>
            <a:pPr lvl="0"/>
            <a:r>
              <a:rPr lang="es-UY" sz="1200" b="1" kern="1200" dirty="0">
                <a:solidFill>
                  <a:schemeClr val="tx1"/>
                </a:solidFill>
                <a:effectLst/>
                <a:latin typeface="+mn-lt"/>
                <a:ea typeface="+mn-ea"/>
                <a:cs typeface="+mn-cs"/>
              </a:rPr>
              <a:t>Fuentes de fondos. </a:t>
            </a:r>
            <a:endParaRPr lang="en-US" sz="1200" b="1"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En este apartado se describen las fuentes de fondos siguiendo la numeración del Presupuesto en formato MS Excel y utilizando cuadros de referencia de esa misma fuente.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1.A - La </a:t>
            </a:r>
            <a:r>
              <a:rPr lang="es-UY" sz="1200" b="1" kern="1200" dirty="0">
                <a:solidFill>
                  <a:schemeClr val="tx1"/>
                </a:solidFill>
                <a:effectLst/>
                <a:latin typeface="+mn-lt"/>
                <a:ea typeface="+mn-ea"/>
                <a:cs typeface="+mn-cs"/>
              </a:rPr>
              <a:t>capitalización inicial</a:t>
            </a:r>
            <a:r>
              <a:rPr lang="es-UY" sz="1200" kern="1200" dirty="0">
                <a:solidFill>
                  <a:schemeClr val="tx1"/>
                </a:solidFill>
                <a:effectLst/>
                <a:latin typeface="+mn-lt"/>
                <a:ea typeface="+mn-ea"/>
                <a:cs typeface="+mn-cs"/>
              </a:rPr>
              <a:t> asciende a USD 327.500 y se conforma con las siguientes partidas: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Media cuota de 7 socios fundadores que pasarían a tener cuota entera, correspondiente a 7 consorciados que deberán aportar el 50% de los USD 5.000 que aportaron los fundadores.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Capitalización de 25 nuevos consorciados del tipo N1 a un valor unitario de USD 6.000 y 40 del tipo N2 a un valor unitario de USD 1.000.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Sado de final de Caja estimado para CRILU I a marzo de 2022, que considera saldo de caja actual, más ingresos por venta de lana en stock menos gastos de presupuesto de los próximos meses hasta el inicio de CRILU II.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1.B</a:t>
            </a:r>
            <a:r>
              <a:rPr lang="es-UY" sz="1200" kern="1200" dirty="0">
                <a:solidFill>
                  <a:schemeClr val="tx1"/>
                </a:solidFill>
                <a:effectLst/>
                <a:latin typeface="+mn-lt"/>
                <a:ea typeface="+mn-ea"/>
                <a:cs typeface="+mn-cs"/>
              </a:rPr>
              <a:t> - </a:t>
            </a:r>
            <a:r>
              <a:rPr lang="es-UY" sz="1200" b="1" kern="1200" dirty="0">
                <a:solidFill>
                  <a:schemeClr val="tx1"/>
                </a:solidFill>
                <a:effectLst/>
                <a:latin typeface="+mn-lt"/>
                <a:ea typeface="+mn-ea"/>
                <a:cs typeface="+mn-cs"/>
              </a:rPr>
              <a:t>Ventas de carneros </a:t>
            </a:r>
            <a:r>
              <a:rPr lang="es-UY" sz="1200" kern="1200" dirty="0">
                <a:solidFill>
                  <a:schemeClr val="tx1"/>
                </a:solidFill>
                <a:effectLst/>
                <a:latin typeface="+mn-lt"/>
                <a:ea typeface="+mn-ea"/>
                <a:cs typeface="+mn-cs"/>
              </a:rPr>
              <a:t>se estiman en USD 57.135 por </a:t>
            </a:r>
            <a:r>
              <a:rPr lang="es-UY" sz="1200" b="1" kern="1200" dirty="0">
                <a:solidFill>
                  <a:schemeClr val="tx1"/>
                </a:solidFill>
                <a:effectLst/>
                <a:latin typeface="+mn-lt"/>
                <a:ea typeface="+mn-ea"/>
                <a:cs typeface="+mn-cs"/>
              </a:rPr>
              <a:t>año, según el siguiente detalle: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65 carneros anuales para consorciados F y N1 a un precio unitario de USD 600</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12 carneros comercializados en Día del Merino a un precio promedio de USD 500</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10 carneros comercializados bajo esquemas de responsabilidad social, a un precio equivalente al 50% del precio de la bolilla.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35 carneros en régimen de donación con destinos como ser: núcleo de Padres GLENCOE, INIA, FAGRO; Faculta de Veterinaria.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58 machos de </a:t>
            </a:r>
            <a:r>
              <a:rPr lang="es-UY" sz="1200" kern="1200" dirty="0" err="1">
                <a:solidFill>
                  <a:schemeClr val="tx1"/>
                </a:solidFill>
                <a:effectLst/>
                <a:latin typeface="+mn-lt"/>
                <a:ea typeface="+mn-ea"/>
                <a:cs typeface="+mn-cs"/>
              </a:rPr>
              <a:t>refugo</a:t>
            </a:r>
            <a:r>
              <a:rPr lang="es-UY" sz="1200" kern="1200" dirty="0">
                <a:solidFill>
                  <a:schemeClr val="tx1"/>
                </a:solidFill>
                <a:effectLst/>
                <a:latin typeface="+mn-lt"/>
                <a:ea typeface="+mn-ea"/>
                <a:cs typeface="+mn-cs"/>
              </a:rPr>
              <a:t>, recriados como capones y vendidos a frigorífico como borrego/adulto de 70 kg de peso vivo, rendimiento del 50% y un precio en segunda balanza de USD/kg 4,5.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1.C</a:t>
            </a:r>
            <a:r>
              <a:rPr lang="es-UY" sz="1200" kern="1200" dirty="0">
                <a:solidFill>
                  <a:schemeClr val="tx1"/>
                </a:solidFill>
                <a:effectLst/>
                <a:latin typeface="+mn-lt"/>
                <a:ea typeface="+mn-ea"/>
                <a:cs typeface="+mn-cs"/>
              </a:rPr>
              <a:t> - </a:t>
            </a:r>
            <a:r>
              <a:rPr lang="es-UY" sz="1200" b="1" kern="1200" dirty="0">
                <a:solidFill>
                  <a:schemeClr val="tx1"/>
                </a:solidFill>
                <a:effectLst/>
                <a:latin typeface="+mn-lt"/>
                <a:ea typeface="+mn-ea"/>
                <a:cs typeface="+mn-cs"/>
              </a:rPr>
              <a:t>Ventas de hembras </a:t>
            </a:r>
            <a:r>
              <a:rPr lang="es-UY" sz="1200" kern="1200" dirty="0">
                <a:solidFill>
                  <a:schemeClr val="tx1"/>
                </a:solidFill>
                <a:effectLst/>
                <a:latin typeface="+mn-lt"/>
                <a:ea typeface="+mn-ea"/>
                <a:cs typeface="+mn-cs"/>
              </a:rPr>
              <a:t>totalizan USD 26.000</a:t>
            </a:r>
            <a:r>
              <a:rPr lang="es-UY" sz="1200" b="1" kern="1200" dirty="0">
                <a:solidFill>
                  <a:schemeClr val="tx1"/>
                </a:solidFill>
                <a:effectLst/>
                <a:latin typeface="+mn-lt"/>
                <a:ea typeface="+mn-ea"/>
                <a:cs typeface="+mn-cs"/>
              </a:rPr>
              <a:t> </a:t>
            </a:r>
            <a:r>
              <a:rPr lang="es-UY" sz="1200" kern="1200" dirty="0">
                <a:solidFill>
                  <a:schemeClr val="tx1"/>
                </a:solidFill>
                <a:effectLst/>
                <a:latin typeface="+mn-lt"/>
                <a:ea typeface="+mn-ea"/>
                <a:cs typeface="+mn-cs"/>
              </a:rPr>
              <a:t>anuales</a:t>
            </a:r>
            <a:r>
              <a:rPr lang="es-UY" sz="1200" b="1" kern="1200" dirty="0">
                <a:solidFill>
                  <a:schemeClr val="tx1"/>
                </a:solidFill>
                <a:effectLst/>
                <a:latin typeface="+mn-lt"/>
                <a:ea typeface="+mn-ea"/>
                <a:cs typeface="+mn-cs"/>
              </a:rPr>
              <a:t> </a:t>
            </a:r>
            <a:r>
              <a:rPr lang="es-UY" sz="1200" kern="1200" dirty="0">
                <a:solidFill>
                  <a:schemeClr val="tx1"/>
                </a:solidFill>
                <a:effectLst/>
                <a:latin typeface="+mn-lt"/>
                <a:ea typeface="+mn-ea"/>
                <a:cs typeface="+mn-cs"/>
              </a:rPr>
              <a:t>según el siguiente detalle:</a:t>
            </a:r>
            <a:r>
              <a:rPr lang="es-UY"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45 bolillas para socios fundadores a un precio unitario de USD 250 y 40 adicionales para los N1 al mismo precio.</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20 hembras a comercial en Día del Merino a un precio unitario USD 200. </a:t>
            </a:r>
            <a:endParaRPr lang="en-US" sz="1200" kern="1200" dirty="0">
              <a:solidFill>
                <a:schemeClr val="tx1"/>
              </a:solidFill>
              <a:effectLst/>
              <a:latin typeface="+mn-lt"/>
              <a:ea typeface="+mn-ea"/>
              <a:cs typeface="+mn-cs"/>
            </a:endParaRPr>
          </a:p>
          <a:p>
            <a:pPr lvl="0"/>
            <a:r>
              <a:rPr lang="es-UY" sz="1200" kern="1200" dirty="0">
                <a:solidFill>
                  <a:schemeClr val="tx1"/>
                </a:solidFill>
                <a:effectLst/>
                <a:latin typeface="+mn-lt"/>
                <a:ea typeface="+mn-ea"/>
                <a:cs typeface="+mn-cs"/>
              </a:rPr>
              <a:t>10 hembras bajo esquema de responsabilidad social, a un precio subsidiado equivalente al 30% del precio de las bolillas.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1.D</a:t>
            </a:r>
            <a:r>
              <a:rPr lang="es-UY" sz="1200" kern="1200" dirty="0">
                <a:solidFill>
                  <a:schemeClr val="tx1"/>
                </a:solidFill>
                <a:effectLst/>
                <a:latin typeface="+mn-lt"/>
                <a:ea typeface="+mn-ea"/>
                <a:cs typeface="+mn-cs"/>
              </a:rPr>
              <a:t> - </a:t>
            </a:r>
            <a:r>
              <a:rPr lang="es-UY" sz="1200" b="1" kern="1200" dirty="0">
                <a:solidFill>
                  <a:schemeClr val="tx1"/>
                </a:solidFill>
                <a:effectLst/>
                <a:latin typeface="+mn-lt"/>
                <a:ea typeface="+mn-ea"/>
                <a:cs typeface="+mn-cs"/>
              </a:rPr>
              <a:t>Ventas de semen congelado </a:t>
            </a:r>
            <a:r>
              <a:rPr lang="es-UY" sz="1200" kern="1200" dirty="0">
                <a:solidFill>
                  <a:schemeClr val="tx1"/>
                </a:solidFill>
                <a:effectLst/>
                <a:latin typeface="+mn-lt"/>
                <a:ea typeface="+mn-ea"/>
                <a:cs typeface="+mn-cs"/>
              </a:rPr>
              <a:t>representan un ingreso de USD 1.950 anuales. Si bien se cuenta con pocos elementos para estimar la demanda, se asumió una producción de 200 pastillas anuales que se venden a los consorciados a USD 5 la dosis de borregos y USD 8 la de carneros; en tanto que el precio para no consorciados se duplica. Los ingresos obtenidos bajo estos supuestos son similares a las ventas efectivas durante CRILU I, que han oscilado entre USD 2.000 y USD 2.500 anuales.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1.E</a:t>
            </a:r>
            <a:r>
              <a:rPr lang="es-UY" sz="1200" kern="1200" dirty="0">
                <a:solidFill>
                  <a:schemeClr val="tx1"/>
                </a:solidFill>
                <a:effectLst/>
                <a:latin typeface="+mn-lt"/>
                <a:ea typeface="+mn-ea"/>
                <a:cs typeface="+mn-cs"/>
              </a:rPr>
              <a:t> – El presupuesto considera </a:t>
            </a:r>
            <a:r>
              <a:rPr lang="es-UY" sz="1200" b="1" kern="1200" dirty="0">
                <a:solidFill>
                  <a:schemeClr val="tx1"/>
                </a:solidFill>
                <a:effectLst/>
                <a:latin typeface="+mn-lt"/>
                <a:ea typeface="+mn-ea"/>
                <a:cs typeface="+mn-cs"/>
              </a:rPr>
              <a:t>ventas de semen fresco </a:t>
            </a:r>
            <a:r>
              <a:rPr lang="es-UY" sz="1200" kern="1200" dirty="0">
                <a:solidFill>
                  <a:schemeClr val="tx1"/>
                </a:solidFill>
                <a:effectLst/>
                <a:latin typeface="+mn-lt"/>
                <a:ea typeface="+mn-ea"/>
                <a:cs typeface="+mn-cs"/>
              </a:rPr>
              <a:t>por USD 5.600 por año</a:t>
            </a:r>
            <a:r>
              <a:rPr lang="es-UY" sz="1200" b="1" kern="1200" dirty="0">
                <a:solidFill>
                  <a:schemeClr val="tx1"/>
                </a:solidFill>
                <a:effectLst/>
                <a:latin typeface="+mn-lt"/>
                <a:ea typeface="+mn-ea"/>
                <a:cs typeface="+mn-cs"/>
              </a:rPr>
              <a:t>. </a:t>
            </a:r>
            <a:r>
              <a:rPr lang="es-UY" sz="1200" kern="1200" dirty="0">
                <a:solidFill>
                  <a:schemeClr val="tx1"/>
                </a:solidFill>
                <a:effectLst/>
                <a:latin typeface="+mn-lt"/>
                <a:ea typeface="+mn-ea"/>
                <a:cs typeface="+mn-cs"/>
              </a:rPr>
              <a:t>En este rubro</a:t>
            </a:r>
            <a:r>
              <a:rPr lang="es-UY" sz="1200" b="1" kern="1200" dirty="0">
                <a:solidFill>
                  <a:schemeClr val="tx1"/>
                </a:solidFill>
                <a:effectLst/>
                <a:latin typeface="+mn-lt"/>
                <a:ea typeface="+mn-ea"/>
                <a:cs typeface="+mn-cs"/>
              </a:rPr>
              <a:t> </a:t>
            </a:r>
            <a:r>
              <a:rPr lang="es-UY" sz="1200" kern="1200" dirty="0">
                <a:solidFill>
                  <a:schemeClr val="tx1"/>
                </a:solidFill>
                <a:effectLst/>
                <a:latin typeface="+mn-lt"/>
                <a:ea typeface="+mn-ea"/>
                <a:cs typeface="+mn-cs"/>
              </a:rPr>
              <a:t>se estima que podría haber cambios en la demanda debido a la entrada de consorciados del tipo N2 que pagarán una capitalización más baja, pero no tendrán derecho a bolilla de carneros y por tanto el semen fresco podría ser una forma de acceder al núcleo genético de CRILU II en forma acelerada. Para estimar los ingresos se asumieron 12 servicios anuales a un precio de USD 400 cada uno, aunque en el caso de nuevos consorciados N2 se asumió un aumento de 1 servicio por año. Alcanzar esa cantidad de servicios requerirá sincronización de celo por parte de los productores que contraten el servicio.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1.F</a:t>
            </a:r>
            <a:r>
              <a:rPr lang="es-UY" sz="1200" kern="1200" dirty="0">
                <a:solidFill>
                  <a:schemeClr val="tx1"/>
                </a:solidFill>
                <a:effectLst/>
                <a:latin typeface="+mn-lt"/>
                <a:ea typeface="+mn-ea"/>
                <a:cs typeface="+mn-cs"/>
              </a:rPr>
              <a:t> – Los </a:t>
            </a:r>
            <a:r>
              <a:rPr lang="es-UY" sz="1200" b="1" kern="1200" dirty="0">
                <a:solidFill>
                  <a:schemeClr val="tx1"/>
                </a:solidFill>
                <a:effectLst/>
                <a:latin typeface="+mn-lt"/>
                <a:ea typeface="+mn-ea"/>
                <a:cs typeface="+mn-cs"/>
              </a:rPr>
              <a:t>ingresos por venta de lana </a:t>
            </a:r>
            <a:r>
              <a:rPr lang="es-UY" sz="1200" kern="1200" dirty="0">
                <a:solidFill>
                  <a:schemeClr val="tx1"/>
                </a:solidFill>
                <a:effectLst/>
                <a:latin typeface="+mn-lt"/>
                <a:ea typeface="+mn-ea"/>
                <a:cs typeface="+mn-cs"/>
              </a:rPr>
              <a:t>se presupuestaron en torno a USD 50.000 por año. Se asumió una producción de 4,5 kg por cabeza para una dotación total de 986 cabezas. Si bien el promedio luce elevado, cabe recordar que una parte importante de la dotación son animales adultos (ovejas de cría y capones de 70 kg) que tienen altos niveles de producción. Los kg estimados están en línea con la esquila del 2021. Las proyecciones de ingresos se hicieron con un precio conservador de USD/kg 12,5 bajo un esquema de 90% de kg vellón y 10% comercializado a precio de barriga y </a:t>
            </a:r>
            <a:r>
              <a:rPr lang="es-UY" sz="1200" kern="1200" dirty="0" err="1">
                <a:solidFill>
                  <a:schemeClr val="tx1"/>
                </a:solidFill>
                <a:effectLst/>
                <a:latin typeface="+mn-lt"/>
                <a:ea typeface="+mn-ea"/>
                <a:cs typeface="+mn-cs"/>
              </a:rPr>
              <a:t>garreos</a:t>
            </a:r>
            <a:r>
              <a:rPr lang="es-UY" sz="1200" kern="1200" dirty="0">
                <a:solidFill>
                  <a:schemeClr val="tx1"/>
                </a:solidFill>
                <a:effectLst/>
                <a:latin typeface="+mn-lt"/>
                <a:ea typeface="+mn-ea"/>
                <a:cs typeface="+mn-cs"/>
              </a:rPr>
              <a:t> (USD/kg 1).</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1.G</a:t>
            </a:r>
            <a:r>
              <a:rPr lang="es-UY" sz="1200" kern="1200" dirty="0">
                <a:solidFill>
                  <a:schemeClr val="tx1"/>
                </a:solidFill>
                <a:effectLst/>
                <a:latin typeface="+mn-lt"/>
                <a:ea typeface="+mn-ea"/>
                <a:cs typeface="+mn-cs"/>
              </a:rPr>
              <a:t> – El presupuesto considera además </a:t>
            </a:r>
            <a:r>
              <a:rPr lang="es-UY" sz="1200" b="1" kern="1200" dirty="0">
                <a:solidFill>
                  <a:schemeClr val="tx1"/>
                </a:solidFill>
                <a:effectLst/>
                <a:latin typeface="+mn-lt"/>
                <a:ea typeface="+mn-ea"/>
                <a:cs typeface="+mn-cs"/>
              </a:rPr>
              <a:t>aportes de INIA</a:t>
            </a:r>
            <a:r>
              <a:rPr lang="es-UY" sz="1200" kern="1200" dirty="0">
                <a:solidFill>
                  <a:schemeClr val="tx1"/>
                </a:solidFill>
                <a:effectLst/>
                <a:latin typeface="+mn-lt"/>
                <a:ea typeface="+mn-ea"/>
                <a:cs typeface="+mn-cs"/>
              </a:rPr>
              <a:t> por un valor equivalente a USD 25.000 por año, por dos conceptos: (i) aportes en horas de personal dedicado a CRILU II que se fondean con el presupuesto de INIA, y (ii) estimación de una renta ficta que CRILU debería pagar por las hectáreas ocupadas en la unidad experimental Glencoe. Cabe aclarar que estos rubros no tienen impacto en el balance presupuestal porque se computan tanto en los usos de fondos como en las fuentes de fondos, sino que se exponen únicamente a efectos de poner en valor monetario los aportes de INIA. Los aportes de personal se estimaron utilizando como referencia el gasto promedio anual por este concepto en CRILU I (Ver Anexo 1 ) en tanto que para la renta se asumió una dotación de 900 cabezas, una carga de 4 ovinos por hectárea y una renta de 35 USD/ha (costo efectivo del predio en el marco de un arrendamiento al INC).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1.G</a:t>
            </a:r>
            <a:r>
              <a:rPr lang="es-UY" sz="1200" kern="1200" dirty="0">
                <a:solidFill>
                  <a:schemeClr val="tx1"/>
                </a:solidFill>
                <a:effectLst/>
                <a:latin typeface="+mn-lt"/>
                <a:ea typeface="+mn-ea"/>
                <a:cs typeface="+mn-cs"/>
              </a:rPr>
              <a:t> – Finalmente, el ejercicio de presupuesto considera una línea para </a:t>
            </a:r>
            <a:r>
              <a:rPr lang="es-UY" sz="1200" b="1" kern="1200" dirty="0">
                <a:solidFill>
                  <a:schemeClr val="tx1"/>
                </a:solidFill>
                <a:effectLst/>
                <a:latin typeface="+mn-lt"/>
                <a:ea typeface="+mn-ea"/>
                <a:cs typeface="+mn-cs"/>
              </a:rPr>
              <a:t>ingresos por Fondos de Investigación</a:t>
            </a:r>
            <a:r>
              <a:rPr lang="es-UY" sz="1200" kern="1200" dirty="0">
                <a:solidFill>
                  <a:schemeClr val="tx1"/>
                </a:solidFill>
                <a:effectLst/>
                <a:latin typeface="+mn-lt"/>
                <a:ea typeface="+mn-ea"/>
                <a:cs typeface="+mn-cs"/>
              </a:rPr>
              <a:t>, que al momento no fue valorizada, pero podría ser una fuente de ingresos relevantes para CRILU II en línea de trabajo como innovación y/o sustentabilidad ambiental.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UY" sz="1200" b="1" kern="1200" dirty="0">
                <a:solidFill>
                  <a:schemeClr val="tx1"/>
                </a:solidFill>
                <a:effectLst/>
                <a:latin typeface="+mn-lt"/>
                <a:ea typeface="+mn-ea"/>
                <a:cs typeface="+mn-cs"/>
              </a:rPr>
              <a:t>Usos de fondos. </a:t>
            </a:r>
            <a:endParaRPr lang="en-US" sz="1200" b="1"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En este apartado se describen los usos de fondos siguiendo la numeración del presupuesto en formato MS Excel y utilizando cuadros de referencia de esa misma fuente. A diferencia de los ingresos, los usos de fondos se presupuestan sobre una lógica incremental desde CRILU I. Esto supone que se tomó como línea base el presupuesto de gastos operativos de CRILU I para estimar el presupuesto operativo anual. A esta línea base se adicionaron nuevos gastos asociados a iniciativas, roles y objetivos que no estaban presentes en CRILU I.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2.A</a:t>
            </a:r>
            <a:r>
              <a:rPr lang="es-UY" sz="1200" kern="1200" dirty="0">
                <a:solidFill>
                  <a:schemeClr val="tx1"/>
                </a:solidFill>
                <a:effectLst/>
                <a:latin typeface="+mn-lt"/>
                <a:ea typeface="+mn-ea"/>
                <a:cs typeface="+mn-cs"/>
              </a:rPr>
              <a:t> – </a:t>
            </a:r>
            <a:r>
              <a:rPr lang="es-UY" sz="1200" b="1" kern="1200" dirty="0">
                <a:solidFill>
                  <a:schemeClr val="tx1"/>
                </a:solidFill>
                <a:effectLst/>
                <a:latin typeface="+mn-lt"/>
                <a:ea typeface="+mn-ea"/>
                <a:cs typeface="+mn-cs"/>
              </a:rPr>
              <a:t>Línea base de gastos</a:t>
            </a:r>
            <a:r>
              <a:rPr lang="es-UY" sz="1200" kern="1200" dirty="0">
                <a:solidFill>
                  <a:schemeClr val="tx1"/>
                </a:solidFill>
                <a:effectLst/>
                <a:latin typeface="+mn-lt"/>
                <a:ea typeface="+mn-ea"/>
                <a:cs typeface="+mn-cs"/>
              </a:rPr>
              <a:t> determina un presupuesto operativo mínimo anual por USD 95.188.  Los gastos de la línea base se estimaron utilizando como referencia el total del presupuesto promedio anual en CRILU I (Ver Anexo 1).</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2.B</a:t>
            </a:r>
            <a:r>
              <a:rPr lang="es-UY" sz="1200" kern="1200" dirty="0">
                <a:solidFill>
                  <a:schemeClr val="tx1"/>
                </a:solidFill>
                <a:effectLst/>
                <a:latin typeface="+mn-lt"/>
                <a:ea typeface="+mn-ea"/>
                <a:cs typeface="+mn-cs"/>
              </a:rPr>
              <a:t> – Se presupuesta un gasto ficto por concepto de </a:t>
            </a:r>
            <a:r>
              <a:rPr lang="es-UY" sz="1200" b="1" kern="1200" dirty="0">
                <a:solidFill>
                  <a:schemeClr val="tx1"/>
                </a:solidFill>
                <a:effectLst/>
                <a:latin typeface="+mn-lt"/>
                <a:ea typeface="+mn-ea"/>
                <a:cs typeface="+mn-cs"/>
              </a:rPr>
              <a:t>renta de la tierra</a:t>
            </a:r>
            <a:r>
              <a:rPr lang="es-UY" sz="1200" kern="1200" dirty="0">
                <a:solidFill>
                  <a:schemeClr val="tx1"/>
                </a:solidFill>
                <a:effectLst/>
                <a:latin typeface="+mn-lt"/>
                <a:ea typeface="+mn-ea"/>
                <a:cs typeface="+mn-cs"/>
              </a:rPr>
              <a:t>, cuyo costo es cubierto por INIA. Los supuestos son los descritos anteriormente, es decir, una dotación de 900 cabezas, una carga de 4 ovinos por hectárea y una renta de 35 USD/ha (costo efectivo del predio en el marco de un arrendamiento al INC).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2.C</a:t>
            </a:r>
            <a:r>
              <a:rPr lang="es-UY" sz="1200" kern="1200" dirty="0">
                <a:solidFill>
                  <a:schemeClr val="tx1"/>
                </a:solidFill>
                <a:effectLst/>
                <a:latin typeface="+mn-lt"/>
                <a:ea typeface="+mn-ea"/>
                <a:cs typeface="+mn-cs"/>
              </a:rPr>
              <a:t> – Se presupuestan </a:t>
            </a:r>
            <a:r>
              <a:rPr lang="es-UY" sz="1200" b="1" kern="1200" dirty="0">
                <a:solidFill>
                  <a:schemeClr val="tx1"/>
                </a:solidFill>
                <a:effectLst/>
                <a:latin typeface="+mn-lt"/>
                <a:ea typeface="+mn-ea"/>
                <a:cs typeface="+mn-cs"/>
              </a:rPr>
              <a:t>Nuevos RRHH</a:t>
            </a:r>
            <a:r>
              <a:rPr lang="es-UY" sz="1200" kern="1200" dirty="0">
                <a:solidFill>
                  <a:schemeClr val="tx1"/>
                </a:solidFill>
                <a:effectLst/>
                <a:latin typeface="+mn-lt"/>
                <a:ea typeface="+mn-ea"/>
                <a:cs typeface="+mn-cs"/>
              </a:rPr>
              <a:t>, en particular hasta 3 gerencias/jefaturas con responsabilidades directamente asociadas a los objetivos y premisas de CRILU II. Si bien se conciben hasta 3 nuevos cargos, en una primera versión del presupuesto se considera únicamente la figura de un Gerente de Desarrollo de Negocios con una remuneración mensual de $U 120.000 en régimen de servicios profesionales, lo que arroja un costo anual de USD 32.000.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2.D</a:t>
            </a:r>
            <a:r>
              <a:rPr lang="es-UY" sz="1200" kern="1200" dirty="0">
                <a:solidFill>
                  <a:schemeClr val="tx1"/>
                </a:solidFill>
                <a:effectLst/>
                <a:latin typeface="+mn-lt"/>
                <a:ea typeface="+mn-ea"/>
                <a:cs typeface="+mn-cs"/>
              </a:rPr>
              <a:t> – Adicionalmente se agregan otros </a:t>
            </a:r>
            <a:r>
              <a:rPr lang="es-UY" sz="1200" b="1" kern="1200" dirty="0">
                <a:solidFill>
                  <a:schemeClr val="tx1"/>
                </a:solidFill>
                <a:effectLst/>
                <a:latin typeface="+mn-lt"/>
                <a:ea typeface="+mn-ea"/>
                <a:cs typeface="+mn-cs"/>
              </a:rPr>
              <a:t>gastos de operaciones</a:t>
            </a:r>
            <a:r>
              <a:rPr lang="es-UY" sz="1200" kern="1200" dirty="0">
                <a:solidFill>
                  <a:schemeClr val="tx1"/>
                </a:solidFill>
                <a:effectLst/>
                <a:latin typeface="+mn-lt"/>
                <a:ea typeface="+mn-ea"/>
                <a:cs typeface="+mn-cs"/>
              </a:rPr>
              <a:t> que eran cubiertos en CRILU I, en particular presupuesto para acciones de marketing y difusión y dietas/viáticos para los directores, cuyo cargo es honorario, pero además deben afrontar los gastos personales asociados a desempeñar su tarea de director (viajes, traslados, combustible, </a:t>
            </a:r>
            <a:r>
              <a:rPr lang="es-UY" sz="1200" kern="1200" dirty="0" err="1">
                <a:solidFill>
                  <a:schemeClr val="tx1"/>
                </a:solidFill>
                <a:effectLst/>
                <a:latin typeface="+mn-lt"/>
                <a:ea typeface="+mn-ea"/>
                <a:cs typeface="+mn-cs"/>
              </a:rPr>
              <a:t>etc</a:t>
            </a:r>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El presupuesto se realiza en dos variantes de gastos. En un primer ejercicio de presupuesto base se incluyó únicamente un gasto estimado de USD 10.000 anuales en materiales de difusión, que incluye desde acciones de marketing general hasta materiales de difusión para consorciados y productores.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2.E</a:t>
            </a:r>
            <a:r>
              <a:rPr lang="es-UY" sz="1200" kern="1200" dirty="0">
                <a:solidFill>
                  <a:schemeClr val="tx1"/>
                </a:solidFill>
                <a:effectLst/>
                <a:latin typeface="+mn-lt"/>
                <a:ea typeface="+mn-ea"/>
                <a:cs typeface="+mn-cs"/>
              </a:rPr>
              <a:t> – Finalmente, se presupuestan </a:t>
            </a:r>
            <a:r>
              <a:rPr lang="es-UY" sz="1200" b="1" kern="1200" dirty="0">
                <a:solidFill>
                  <a:schemeClr val="tx1"/>
                </a:solidFill>
                <a:effectLst/>
                <a:latin typeface="+mn-lt"/>
                <a:ea typeface="+mn-ea"/>
                <a:cs typeface="+mn-cs"/>
              </a:rPr>
              <a:t>gastos asociados a los nuevos servicios</a:t>
            </a:r>
            <a:r>
              <a:rPr lang="es-UY" sz="1200" kern="1200" dirty="0">
                <a:solidFill>
                  <a:schemeClr val="tx1"/>
                </a:solidFill>
                <a:effectLst/>
                <a:latin typeface="+mn-lt"/>
                <a:ea typeface="+mn-ea"/>
                <a:cs typeface="+mn-cs"/>
              </a:rPr>
              <a:t> que CRILU II pretende darle a sus </a:t>
            </a:r>
            <a:r>
              <a:rPr lang="es-UY" sz="1200" kern="1200" dirty="0" err="1">
                <a:solidFill>
                  <a:schemeClr val="tx1"/>
                </a:solidFill>
                <a:effectLst/>
                <a:latin typeface="+mn-lt"/>
                <a:ea typeface="+mn-ea"/>
                <a:cs typeface="+mn-cs"/>
              </a:rPr>
              <a:t>consorciaos</a:t>
            </a:r>
            <a:r>
              <a:rPr lang="es-UY" sz="1200" kern="1200" dirty="0">
                <a:solidFill>
                  <a:schemeClr val="tx1"/>
                </a:solidFill>
                <a:effectLst/>
                <a:latin typeface="+mn-lt"/>
                <a:ea typeface="+mn-ea"/>
                <a:cs typeface="+mn-cs"/>
              </a:rPr>
              <a:t> en el marco de la propuesta diferencial respecto a CRILU I. En particular este presupuesto incluye el gasto asociado a 1 jornada técnica por cada consorciado, en el que técnicos contratados por CRILU visitarán el predio del productor, evaluarán su sistema de producción y realizarán recomendaciones sobre aspectos como selección genética, manejo de majadas, manejo sanitario, pasturas, etc. Se considera 1 jornada por consorciado a un costo unitario de USD 320 por jornada, lo que arroja un gasto estimado de USD 33.600. </a:t>
            </a:r>
            <a:endParaRPr lang="en-US" sz="1200" kern="1200" dirty="0">
              <a:solidFill>
                <a:schemeClr val="tx1"/>
              </a:solidFill>
              <a:effectLst/>
              <a:latin typeface="+mn-lt"/>
              <a:ea typeface="+mn-ea"/>
              <a:cs typeface="+mn-cs"/>
            </a:endParaRPr>
          </a:p>
          <a:p>
            <a:r>
              <a:rPr lang="es-UY"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Y"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CA62E-FE68-4A44-A937-9125DE6B8E73}" type="slidenum">
              <a:rPr kumimoji="0" lang="es-U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U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624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18</a:t>
            </a:fld>
            <a:endParaRPr lang="es-UY"/>
          </a:p>
        </p:txBody>
      </p:sp>
    </p:spTree>
    <p:extLst>
      <p:ext uri="{BB962C8B-B14F-4D97-AF65-F5344CB8AC3E}">
        <p14:creationId xmlns:p14="http://schemas.microsoft.com/office/powerpoint/2010/main" val="1473602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19</a:t>
            </a:fld>
            <a:endParaRPr lang="es-UY"/>
          </a:p>
        </p:txBody>
      </p:sp>
    </p:spTree>
    <p:extLst>
      <p:ext uri="{BB962C8B-B14F-4D97-AF65-F5344CB8AC3E}">
        <p14:creationId xmlns:p14="http://schemas.microsoft.com/office/powerpoint/2010/main" val="404700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2</a:t>
            </a:fld>
            <a:endParaRPr lang="es-UY"/>
          </a:p>
        </p:txBody>
      </p:sp>
    </p:spTree>
    <p:extLst>
      <p:ext uri="{BB962C8B-B14F-4D97-AF65-F5344CB8AC3E}">
        <p14:creationId xmlns:p14="http://schemas.microsoft.com/office/powerpoint/2010/main" val="2787888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20</a:t>
            </a:fld>
            <a:endParaRPr lang="es-UY"/>
          </a:p>
        </p:txBody>
      </p:sp>
    </p:spTree>
    <p:extLst>
      <p:ext uri="{BB962C8B-B14F-4D97-AF65-F5344CB8AC3E}">
        <p14:creationId xmlns:p14="http://schemas.microsoft.com/office/powerpoint/2010/main" val="3236528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21</a:t>
            </a:fld>
            <a:endParaRPr lang="es-UY"/>
          </a:p>
        </p:txBody>
      </p:sp>
    </p:spTree>
    <p:extLst>
      <p:ext uri="{BB962C8B-B14F-4D97-AF65-F5344CB8AC3E}">
        <p14:creationId xmlns:p14="http://schemas.microsoft.com/office/powerpoint/2010/main" val="375877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22</a:t>
            </a:fld>
            <a:endParaRPr lang="es-UY"/>
          </a:p>
        </p:txBody>
      </p:sp>
    </p:spTree>
    <p:extLst>
      <p:ext uri="{BB962C8B-B14F-4D97-AF65-F5344CB8AC3E}">
        <p14:creationId xmlns:p14="http://schemas.microsoft.com/office/powerpoint/2010/main" val="340709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3</a:t>
            </a:fld>
            <a:endParaRPr lang="es-UY"/>
          </a:p>
        </p:txBody>
      </p:sp>
    </p:spTree>
    <p:extLst>
      <p:ext uri="{BB962C8B-B14F-4D97-AF65-F5344CB8AC3E}">
        <p14:creationId xmlns:p14="http://schemas.microsoft.com/office/powerpoint/2010/main" val="130800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4</a:t>
            </a:fld>
            <a:endParaRPr lang="es-UY"/>
          </a:p>
        </p:txBody>
      </p:sp>
    </p:spTree>
    <p:extLst>
      <p:ext uri="{BB962C8B-B14F-4D97-AF65-F5344CB8AC3E}">
        <p14:creationId xmlns:p14="http://schemas.microsoft.com/office/powerpoint/2010/main" val="71299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CA62E-FE68-4A44-A937-9125DE6B8E73}" type="slidenum">
              <a:rPr kumimoji="0" lang="es-U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U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53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554CA62E-FE68-4A44-A937-9125DE6B8E73}" type="slidenum">
              <a:rPr lang="es-UY" smtClean="0"/>
              <a:t>6</a:t>
            </a:fld>
            <a:endParaRPr lang="es-UY"/>
          </a:p>
        </p:txBody>
      </p:sp>
    </p:spTree>
    <p:extLst>
      <p:ext uri="{BB962C8B-B14F-4D97-AF65-F5344CB8AC3E}">
        <p14:creationId xmlns:p14="http://schemas.microsoft.com/office/powerpoint/2010/main" val="54504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dirty="0"/>
              <a:t>Mencionar la necesidad de reflexionar sobre el estado de futuro deseado para CRILU ya que finaliza una nueva etapa. Para reflexionar sobre el futuro de CRILU nos plantemos algunas interrogantes.</a:t>
            </a:r>
          </a:p>
          <a:p>
            <a:endParaRPr lang="es-UY" dirty="0"/>
          </a:p>
          <a:p>
            <a:endParaRPr lang="es-UY" dirty="0"/>
          </a:p>
        </p:txBody>
      </p:sp>
      <p:sp>
        <p:nvSpPr>
          <p:cNvPr id="4" name="Marcador de número de diapositiva 3"/>
          <p:cNvSpPr>
            <a:spLocks noGrp="1"/>
          </p:cNvSpPr>
          <p:nvPr>
            <p:ph type="sldNum" sz="quarter" idx="5"/>
          </p:nvPr>
        </p:nvSpPr>
        <p:spPr/>
        <p:txBody>
          <a:bodyPr/>
          <a:lstStyle/>
          <a:p>
            <a:fld id="{0306CD2A-1AD6-4510-BD1B-BBF955C1506D}" type="slidenum">
              <a:rPr lang="es-UY" smtClean="0"/>
              <a:t>7</a:t>
            </a:fld>
            <a:endParaRPr lang="es-UY"/>
          </a:p>
        </p:txBody>
      </p:sp>
    </p:spTree>
    <p:extLst>
      <p:ext uri="{BB962C8B-B14F-4D97-AF65-F5344CB8AC3E}">
        <p14:creationId xmlns:p14="http://schemas.microsoft.com/office/powerpoint/2010/main" val="183858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UY" u="sng" dirty="0"/>
              <a:t>Para reflexionar sobre los temas planteados y definir hacia dónde vamos de la manera más participativa posible, se realizaron:</a:t>
            </a:r>
          </a:p>
          <a:p>
            <a:pPr marL="412532" lvl="1" indent="-171450">
              <a:buFont typeface="Arial" panose="020B0604020202020204" pitchFamily="34" charset="0"/>
              <a:buChar char="•"/>
            </a:pPr>
            <a:r>
              <a:rPr lang="es-UY" dirty="0"/>
              <a:t>2 Grupos Foco con grupos de Interés</a:t>
            </a:r>
          </a:p>
          <a:p>
            <a:pPr marL="412532" lvl="1" indent="-171450">
              <a:buFont typeface="Arial" panose="020B0604020202020204" pitchFamily="34" charset="0"/>
              <a:buChar char="•"/>
            </a:pPr>
            <a:r>
              <a:rPr lang="es-UY" dirty="0"/>
              <a:t>21 Entrevistas a grupos de interés</a:t>
            </a:r>
          </a:p>
          <a:p>
            <a:pPr marL="742950" lvl="1" indent="-285750" algn="just">
              <a:spcBef>
                <a:spcPts val="0"/>
              </a:spcBef>
              <a:spcAft>
                <a:spcPts val="0"/>
              </a:spcAft>
              <a:buClr>
                <a:schemeClr val="accent6">
                  <a:lumMod val="60000"/>
                  <a:lumOff val="40000"/>
                </a:schemeClr>
              </a:buClr>
              <a:buFont typeface="Wingdings" panose="05000000000000000000" pitchFamily="2" charset="2"/>
              <a:buChar char="§"/>
            </a:pPr>
            <a:r>
              <a:rPr lang="es-UY" dirty="0"/>
              <a:t>Talleres de Planificación Estratégica con el Consejo Directivo: </a:t>
            </a:r>
            <a:r>
              <a:rPr lang="es-UY" sz="1200" dirty="0">
                <a:latin typeface="Arial" panose="020B0604020202020204" pitchFamily="34" charset="0"/>
                <a:cs typeface="Arial" panose="020B0604020202020204" pitchFamily="34" charset="0"/>
              </a:rPr>
              <a:t>Talleres de “Identidad CRILU” </a:t>
            </a:r>
          </a:p>
          <a:p>
            <a:pPr marL="742950" lvl="1" indent="-285750" algn="just">
              <a:spcBef>
                <a:spcPts val="0"/>
              </a:spcBef>
              <a:spcAft>
                <a:spcPts val="0"/>
              </a:spcAft>
              <a:buClr>
                <a:schemeClr val="accent6">
                  <a:lumMod val="60000"/>
                  <a:lumOff val="40000"/>
                </a:schemeClr>
              </a:buClr>
              <a:buFont typeface="Wingdings" panose="05000000000000000000" pitchFamily="2" charset="2"/>
              <a:buChar char="§"/>
            </a:pPr>
            <a:r>
              <a:rPr lang="es-UY" sz="1200" dirty="0">
                <a:effectLst/>
                <a:latin typeface="Arial" panose="020B0604020202020204" pitchFamily="34" charset="0"/>
                <a:ea typeface="Calibri" panose="020F0502020204030204" pitchFamily="34" charset="0"/>
                <a:cs typeface="Arial" panose="020B0604020202020204" pitchFamily="34" charset="0"/>
              </a:rPr>
              <a:t>Talleres de “Visión de Futuro”</a:t>
            </a:r>
          </a:p>
          <a:p>
            <a:pPr marL="742950" lvl="1" indent="-285750" algn="just">
              <a:spcBef>
                <a:spcPts val="0"/>
              </a:spcBef>
              <a:spcAft>
                <a:spcPts val="0"/>
              </a:spcAft>
              <a:buClr>
                <a:schemeClr val="accent6">
                  <a:lumMod val="60000"/>
                  <a:lumOff val="40000"/>
                </a:schemeClr>
              </a:buClr>
              <a:buFont typeface="Wingdings" panose="05000000000000000000" pitchFamily="2" charset="2"/>
              <a:buChar char="§"/>
            </a:pPr>
            <a:r>
              <a:rPr lang="es-UY" sz="1200" dirty="0">
                <a:effectLst/>
                <a:latin typeface="Arial" panose="020B0604020202020204" pitchFamily="34" charset="0"/>
                <a:ea typeface="Calibri" panose="020F0502020204030204" pitchFamily="34" charset="0"/>
                <a:cs typeface="Arial" panose="020B0604020202020204" pitchFamily="34" charset="0"/>
              </a:rPr>
              <a:t>Talleres de “Mapa Estratégico”</a:t>
            </a:r>
          </a:p>
          <a:p>
            <a:pPr marL="742950" lvl="1" indent="-285750" algn="just">
              <a:spcBef>
                <a:spcPts val="0"/>
              </a:spcBef>
              <a:spcAft>
                <a:spcPts val="0"/>
              </a:spcAft>
              <a:buClr>
                <a:schemeClr val="accent6">
                  <a:lumMod val="60000"/>
                  <a:lumOff val="40000"/>
                </a:schemeClr>
              </a:buClr>
              <a:buFont typeface="Wingdings" panose="05000000000000000000" pitchFamily="2" charset="2"/>
              <a:buChar char="§"/>
            </a:pPr>
            <a:r>
              <a:rPr lang="es-UY" sz="1200" dirty="0">
                <a:effectLst/>
                <a:latin typeface="Arial" panose="020B0604020202020204" pitchFamily="34" charset="0"/>
                <a:ea typeface="Calibri" panose="020F0502020204030204" pitchFamily="34" charset="0"/>
                <a:cs typeface="Arial" panose="020B0604020202020204" pitchFamily="34" charset="0"/>
              </a:rPr>
              <a:t>Talleres de “Estructura Organizativa y Gobernanza”</a:t>
            </a:r>
          </a:p>
          <a:p>
            <a:pPr marL="412532" lvl="1" indent="-171450">
              <a:buFont typeface="Arial" panose="020B0604020202020204" pitchFamily="34" charset="0"/>
              <a:buChar char="•"/>
            </a:pPr>
            <a:endParaRPr lang="es-UY"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200" b="1" kern="1200" dirty="0">
              <a:solidFill>
                <a:srgbClr val="1C4D5A"/>
              </a:solidFill>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0306CD2A-1AD6-4510-BD1B-BBF955C1506D}" type="slidenum">
              <a:rPr lang="es-UY" smtClean="0"/>
              <a:t>8</a:t>
            </a:fld>
            <a:endParaRPr lang="es-UY"/>
          </a:p>
        </p:txBody>
      </p:sp>
    </p:spTree>
    <p:extLst>
      <p:ext uri="{BB962C8B-B14F-4D97-AF65-F5344CB8AC3E}">
        <p14:creationId xmlns:p14="http://schemas.microsoft.com/office/powerpoint/2010/main" val="333023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7935C497-ADAD-4652-91E9-EFFD0E4A98A4}" type="slidenum">
              <a:rPr lang="es-UY" smtClean="0"/>
              <a:t>9</a:t>
            </a:fld>
            <a:endParaRPr lang="es-UY"/>
          </a:p>
        </p:txBody>
      </p:sp>
    </p:spTree>
    <p:extLst>
      <p:ext uri="{BB962C8B-B14F-4D97-AF65-F5344CB8AC3E}">
        <p14:creationId xmlns:p14="http://schemas.microsoft.com/office/powerpoint/2010/main" val="226832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AED7C-DDE9-452E-A54B-B5586CC7D8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a:extLst>
              <a:ext uri="{FF2B5EF4-FFF2-40B4-BE49-F238E27FC236}">
                <a16:creationId xmlns:a16="http://schemas.microsoft.com/office/drawing/2014/main" id="{F1BCF5E4-3F8C-425E-B062-E48EC4F18A49}"/>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UY"/>
          </a:p>
        </p:txBody>
      </p:sp>
      <p:sp>
        <p:nvSpPr>
          <p:cNvPr id="4" name="Marcador de fecha 3">
            <a:extLst>
              <a:ext uri="{FF2B5EF4-FFF2-40B4-BE49-F238E27FC236}">
                <a16:creationId xmlns:a16="http://schemas.microsoft.com/office/drawing/2014/main" id="{ADBA4BD7-C315-4633-9EA6-4B849CAAFEBD}"/>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5" name="Marcador de pie de página 4">
            <a:extLst>
              <a:ext uri="{FF2B5EF4-FFF2-40B4-BE49-F238E27FC236}">
                <a16:creationId xmlns:a16="http://schemas.microsoft.com/office/drawing/2014/main" id="{FA1E5D6A-A1C0-4D53-8B7C-3A616EA9799E}"/>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57061477-224C-405D-8878-53C7FF13D0A6}"/>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260087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5044E-E4D3-46D8-A5E6-30D1F908976B}"/>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41450277-283B-462A-8999-F9E4FB4E53C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7C8A4E34-A608-4769-9D73-ABF92D6165BF}"/>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5" name="Marcador de pie de página 4">
            <a:extLst>
              <a:ext uri="{FF2B5EF4-FFF2-40B4-BE49-F238E27FC236}">
                <a16:creationId xmlns:a16="http://schemas.microsoft.com/office/drawing/2014/main" id="{FD21277D-D3EF-4BCC-A045-53E33922E4D5}"/>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9A451C1B-9D79-4C82-BBE0-4DD0636F3B27}"/>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246976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D1CB42-B5B5-406B-AE9B-6FEEA8EBD80B}"/>
              </a:ext>
            </a:extLst>
          </p:cNvPr>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A509F7E2-9764-4D71-8E95-CA6140C145A5}"/>
              </a:ext>
            </a:extLst>
          </p:cNvPr>
          <p:cNvSpPr>
            <a:spLocks noGrp="1"/>
          </p:cNvSpPr>
          <p:nvPr>
            <p:ph type="body" orient="vert" idx="1"/>
          </p:nvPr>
        </p:nvSpPr>
        <p:spPr>
          <a:xfrm>
            <a:off x="838201"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5563F241-3A15-4290-A483-81EAC44FAF03}"/>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5" name="Marcador de pie de página 4">
            <a:extLst>
              <a:ext uri="{FF2B5EF4-FFF2-40B4-BE49-F238E27FC236}">
                <a16:creationId xmlns:a16="http://schemas.microsoft.com/office/drawing/2014/main" id="{6721A15B-AAA0-44DE-B725-0C7ED64FEEBF}"/>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D03D5C6A-3871-49D3-8827-EE3E3D561502}"/>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381705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B9371-624D-4D8B-9E84-1EF909E7EF67}"/>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A9EE8A8B-DA5B-4E94-A4DF-FA1603B6486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654E7EED-992D-4118-99D3-07BFA4E52D02}"/>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5" name="Marcador de pie de página 4">
            <a:extLst>
              <a:ext uri="{FF2B5EF4-FFF2-40B4-BE49-F238E27FC236}">
                <a16:creationId xmlns:a16="http://schemas.microsoft.com/office/drawing/2014/main" id="{0C662D0C-8C7C-4184-A5AB-718CA008E506}"/>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979E942A-5683-4591-8023-A9342C12CA99}"/>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354940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F75266-7CDB-4F2B-9C36-855099F30399}"/>
              </a:ext>
            </a:extLst>
          </p:cNvPr>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818C3BAF-1E4B-4CD8-831D-FED86A75FA5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982D7E-45FF-4805-9167-68BE09F0CB27}"/>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5" name="Marcador de pie de página 4">
            <a:extLst>
              <a:ext uri="{FF2B5EF4-FFF2-40B4-BE49-F238E27FC236}">
                <a16:creationId xmlns:a16="http://schemas.microsoft.com/office/drawing/2014/main" id="{F3B64F47-0EB9-4199-B9F8-54F7F83F09FE}"/>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9FD6DD10-64E5-4C79-B4BC-ADC2925BEC4F}"/>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94657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A2AF70-5A99-4DA3-929C-3DDB182A0A11}"/>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A2CF653B-B98D-4DFC-B4A6-AD410CBB533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a:extLst>
              <a:ext uri="{FF2B5EF4-FFF2-40B4-BE49-F238E27FC236}">
                <a16:creationId xmlns:a16="http://schemas.microsoft.com/office/drawing/2014/main" id="{B48D3F75-6F93-470A-841F-2FEF4554302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4">
            <a:extLst>
              <a:ext uri="{FF2B5EF4-FFF2-40B4-BE49-F238E27FC236}">
                <a16:creationId xmlns:a16="http://schemas.microsoft.com/office/drawing/2014/main" id="{2AB1BDE6-F404-4456-8500-A03B503200BE}"/>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6" name="Marcador de pie de página 5">
            <a:extLst>
              <a:ext uri="{FF2B5EF4-FFF2-40B4-BE49-F238E27FC236}">
                <a16:creationId xmlns:a16="http://schemas.microsoft.com/office/drawing/2014/main" id="{F1F4702E-562B-410C-9F3A-8A54236B7A88}"/>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8A39BCB0-AF45-40CE-8819-2C34E96AF0FD}"/>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408799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103EC7-F3D9-4F8E-808C-A61B01955EBD}"/>
              </a:ext>
            </a:extLst>
          </p:cNvPr>
          <p:cNvSpPr>
            <a:spLocks noGrp="1"/>
          </p:cNvSpPr>
          <p:nvPr>
            <p:ph type="title"/>
          </p:nvPr>
        </p:nvSpPr>
        <p:spPr>
          <a:xfrm>
            <a:off x="839788" y="365127"/>
            <a:ext cx="10515600" cy="1325563"/>
          </a:xfrm>
        </p:spPr>
        <p:txBody>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0CC10CDD-0561-41EB-A9BD-48D4EB5BCB9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AC683DF-C392-4E11-8F34-8F84EF96AAC9}"/>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a:extLst>
              <a:ext uri="{FF2B5EF4-FFF2-40B4-BE49-F238E27FC236}">
                <a16:creationId xmlns:a16="http://schemas.microsoft.com/office/drawing/2014/main" id="{DAABA390-ABFE-4921-955E-C9337DDE49C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7F604A4-17BB-4058-BF61-F3B9AA5464D4}"/>
              </a:ext>
            </a:extLst>
          </p:cNvPr>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6">
            <a:extLst>
              <a:ext uri="{FF2B5EF4-FFF2-40B4-BE49-F238E27FC236}">
                <a16:creationId xmlns:a16="http://schemas.microsoft.com/office/drawing/2014/main" id="{CC0EB34F-7931-4B22-87B1-B889FE3BBF10}"/>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8" name="Marcador de pie de página 7">
            <a:extLst>
              <a:ext uri="{FF2B5EF4-FFF2-40B4-BE49-F238E27FC236}">
                <a16:creationId xmlns:a16="http://schemas.microsoft.com/office/drawing/2014/main" id="{9603F0A9-A8DF-4835-BB59-68C3C486F1B6}"/>
              </a:ext>
            </a:extLst>
          </p:cNvPr>
          <p:cNvSpPr>
            <a:spLocks noGrp="1"/>
          </p:cNvSpPr>
          <p:nvPr>
            <p:ph type="ftr" sz="quarter" idx="11"/>
          </p:nvPr>
        </p:nvSpPr>
        <p:spPr/>
        <p:txBody>
          <a:bodyPr/>
          <a:lstStyle/>
          <a:p>
            <a:endParaRPr lang="es-UY"/>
          </a:p>
        </p:txBody>
      </p:sp>
      <p:sp>
        <p:nvSpPr>
          <p:cNvPr id="9" name="Marcador de número de diapositiva 8">
            <a:extLst>
              <a:ext uri="{FF2B5EF4-FFF2-40B4-BE49-F238E27FC236}">
                <a16:creationId xmlns:a16="http://schemas.microsoft.com/office/drawing/2014/main" id="{824FEFE7-EC32-48E6-80F6-EF67ABA22694}"/>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243967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3D06-0634-4709-8512-45C7384E200B}"/>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fecha 2">
            <a:extLst>
              <a:ext uri="{FF2B5EF4-FFF2-40B4-BE49-F238E27FC236}">
                <a16:creationId xmlns:a16="http://schemas.microsoft.com/office/drawing/2014/main" id="{B3A82CC1-771D-4E5D-A797-8E27FA918D4E}"/>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4" name="Marcador de pie de página 3">
            <a:extLst>
              <a:ext uri="{FF2B5EF4-FFF2-40B4-BE49-F238E27FC236}">
                <a16:creationId xmlns:a16="http://schemas.microsoft.com/office/drawing/2014/main" id="{E90A9404-A4B6-4381-8C36-0CAD2DF40BCA}"/>
              </a:ext>
            </a:extLst>
          </p:cNvPr>
          <p:cNvSpPr>
            <a:spLocks noGrp="1"/>
          </p:cNvSpPr>
          <p:nvPr>
            <p:ph type="ftr" sz="quarter" idx="11"/>
          </p:nvPr>
        </p:nvSpPr>
        <p:spPr/>
        <p:txBody>
          <a:bodyPr/>
          <a:lstStyle/>
          <a:p>
            <a:endParaRPr lang="es-UY"/>
          </a:p>
        </p:txBody>
      </p:sp>
      <p:sp>
        <p:nvSpPr>
          <p:cNvPr id="5" name="Marcador de número de diapositiva 4">
            <a:extLst>
              <a:ext uri="{FF2B5EF4-FFF2-40B4-BE49-F238E27FC236}">
                <a16:creationId xmlns:a16="http://schemas.microsoft.com/office/drawing/2014/main" id="{D2CAE108-F6EB-4AF8-9BF5-6DCC7B1B93F9}"/>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327702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6E6AB53-1019-454A-83B4-8D23DE2982D9}"/>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3" name="Marcador de pie de página 2">
            <a:extLst>
              <a:ext uri="{FF2B5EF4-FFF2-40B4-BE49-F238E27FC236}">
                <a16:creationId xmlns:a16="http://schemas.microsoft.com/office/drawing/2014/main" id="{4DE250DF-7AE9-47DF-AD41-F263E7EEB089}"/>
              </a:ext>
            </a:extLst>
          </p:cNvPr>
          <p:cNvSpPr>
            <a:spLocks noGrp="1"/>
          </p:cNvSpPr>
          <p:nvPr>
            <p:ph type="ftr" sz="quarter" idx="11"/>
          </p:nvPr>
        </p:nvSpPr>
        <p:spPr/>
        <p:txBody>
          <a:bodyPr/>
          <a:lstStyle/>
          <a:p>
            <a:endParaRPr lang="es-UY"/>
          </a:p>
        </p:txBody>
      </p:sp>
      <p:sp>
        <p:nvSpPr>
          <p:cNvPr id="4" name="Marcador de número de diapositiva 3">
            <a:extLst>
              <a:ext uri="{FF2B5EF4-FFF2-40B4-BE49-F238E27FC236}">
                <a16:creationId xmlns:a16="http://schemas.microsoft.com/office/drawing/2014/main" id="{58420180-C4F1-4F64-9AB1-D9FCD121A028}"/>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2392902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8ACD6-006C-47A9-96AC-FAF20816F9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A8408363-9578-4594-A5B9-D4BEC160894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a:extLst>
              <a:ext uri="{FF2B5EF4-FFF2-40B4-BE49-F238E27FC236}">
                <a16:creationId xmlns:a16="http://schemas.microsoft.com/office/drawing/2014/main" id="{630C1959-0049-47B2-B8DE-1263565055E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6208B8-F944-4142-9524-99B090DB65FE}"/>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6" name="Marcador de pie de página 5">
            <a:extLst>
              <a:ext uri="{FF2B5EF4-FFF2-40B4-BE49-F238E27FC236}">
                <a16:creationId xmlns:a16="http://schemas.microsoft.com/office/drawing/2014/main" id="{EB4F361B-BFFE-4463-BD2C-EE0787051A8A}"/>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10C3E78B-A5E6-4B03-9E3B-257AAC2DEA49}"/>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327414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ED2CCF-10AD-4260-8A21-1B8F21FC86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a:extLst>
              <a:ext uri="{FF2B5EF4-FFF2-40B4-BE49-F238E27FC236}">
                <a16:creationId xmlns:a16="http://schemas.microsoft.com/office/drawing/2014/main" id="{0F84E0A3-A11B-43F8-AAA3-3A7ED4DA990B}"/>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UY"/>
          </a:p>
        </p:txBody>
      </p:sp>
      <p:sp>
        <p:nvSpPr>
          <p:cNvPr id="4" name="Marcador de texto 3">
            <a:extLst>
              <a:ext uri="{FF2B5EF4-FFF2-40B4-BE49-F238E27FC236}">
                <a16:creationId xmlns:a16="http://schemas.microsoft.com/office/drawing/2014/main" id="{C6E059DB-20A7-44DA-8754-94912F5AEA4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655FD6-D014-48E7-8404-54D6FD61EDF0}"/>
              </a:ext>
            </a:extLst>
          </p:cNvPr>
          <p:cNvSpPr>
            <a:spLocks noGrp="1"/>
          </p:cNvSpPr>
          <p:nvPr>
            <p:ph type="dt" sz="half" idx="10"/>
          </p:nvPr>
        </p:nvSpPr>
        <p:spPr/>
        <p:txBody>
          <a:bodyPr/>
          <a:lstStyle/>
          <a:p>
            <a:fld id="{22BB9ADD-C6DF-444D-B376-557AB72FF5D0}" type="datetimeFigureOut">
              <a:rPr lang="es-UY" smtClean="0"/>
              <a:t>27/9/2022</a:t>
            </a:fld>
            <a:endParaRPr lang="es-UY"/>
          </a:p>
        </p:txBody>
      </p:sp>
      <p:sp>
        <p:nvSpPr>
          <p:cNvPr id="6" name="Marcador de pie de página 5">
            <a:extLst>
              <a:ext uri="{FF2B5EF4-FFF2-40B4-BE49-F238E27FC236}">
                <a16:creationId xmlns:a16="http://schemas.microsoft.com/office/drawing/2014/main" id="{4D5E5CCF-E98A-4BF3-9E1C-157E5ED2B797}"/>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4398C7BF-0F92-4DEE-B221-91611454A281}"/>
              </a:ext>
            </a:extLst>
          </p:cNvPr>
          <p:cNvSpPr>
            <a:spLocks noGrp="1"/>
          </p:cNvSpPr>
          <p:nvPr>
            <p:ph type="sldNum" sz="quarter" idx="12"/>
          </p:nvPr>
        </p:nvSpPr>
        <p:spPr/>
        <p:txBody>
          <a:bodyPr/>
          <a:lstStyle/>
          <a:p>
            <a:fld id="{899933EC-6CC9-42A9-BB5A-01CF643FE2F2}" type="slidenum">
              <a:rPr lang="es-UY" smtClean="0"/>
              <a:t>‹Nº›</a:t>
            </a:fld>
            <a:endParaRPr lang="es-UY"/>
          </a:p>
        </p:txBody>
      </p:sp>
    </p:spTree>
    <p:extLst>
      <p:ext uri="{BB962C8B-B14F-4D97-AF65-F5344CB8AC3E}">
        <p14:creationId xmlns:p14="http://schemas.microsoft.com/office/powerpoint/2010/main" val="385559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1EB3CA9-5153-4728-91E3-8DE87FA6680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4ED772EA-DB68-4EDC-B674-8A4781FF9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EC1E2683-2043-42D3-AFFC-AD42625F91D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B9ADD-C6DF-444D-B376-557AB72FF5D0}" type="datetimeFigureOut">
              <a:rPr lang="es-UY" smtClean="0"/>
              <a:t>27/9/2022</a:t>
            </a:fld>
            <a:endParaRPr lang="es-UY"/>
          </a:p>
        </p:txBody>
      </p:sp>
      <p:sp>
        <p:nvSpPr>
          <p:cNvPr id="5" name="Marcador de pie de página 4">
            <a:extLst>
              <a:ext uri="{FF2B5EF4-FFF2-40B4-BE49-F238E27FC236}">
                <a16:creationId xmlns:a16="http://schemas.microsoft.com/office/drawing/2014/main" id="{D18A11BC-FA16-4FD6-8D1F-4D1B95A2767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Marcador de número de diapositiva 5">
            <a:extLst>
              <a:ext uri="{FF2B5EF4-FFF2-40B4-BE49-F238E27FC236}">
                <a16:creationId xmlns:a16="http://schemas.microsoft.com/office/drawing/2014/main" id="{CBE61B56-805E-4533-9CEF-2BF3DD8750F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933EC-6CC9-42A9-BB5A-01CF643FE2F2}" type="slidenum">
              <a:rPr lang="es-UY" smtClean="0"/>
              <a:t>‹Nº›</a:t>
            </a:fld>
            <a:endParaRPr lang="es-UY"/>
          </a:p>
        </p:txBody>
      </p:sp>
    </p:spTree>
    <p:extLst>
      <p:ext uri="{BB962C8B-B14F-4D97-AF65-F5344CB8AC3E}">
        <p14:creationId xmlns:p14="http://schemas.microsoft.com/office/powerpoint/2010/main" val="954952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FC0DD7F-2778-40AF-837D-2C170FCBDAAD}"/>
              </a:ext>
            </a:extLst>
          </p:cNvPr>
          <p:cNvPicPr>
            <a:picLocks noChangeAspect="1"/>
          </p:cNvPicPr>
          <p:nvPr/>
        </p:nvPicPr>
        <p:blipFill rotWithShape="1">
          <a:blip r:embed="rId3">
            <a:alphaModFix amt="35000"/>
          </a:blip>
          <a:srcRect l="7129" r="12848" b="1"/>
          <a:stretch/>
        </p:blipFill>
        <p:spPr>
          <a:xfrm>
            <a:off x="0" y="-38356"/>
            <a:ext cx="12192000" cy="6855958"/>
          </a:xfrm>
          <a:prstGeom prst="rect">
            <a:avLst/>
          </a:prstGeom>
        </p:spPr>
      </p:pic>
      <p:sp>
        <p:nvSpPr>
          <p:cNvPr id="3" name="Subtítulo 2">
            <a:extLst>
              <a:ext uri="{FF2B5EF4-FFF2-40B4-BE49-F238E27FC236}">
                <a16:creationId xmlns:a16="http://schemas.microsoft.com/office/drawing/2014/main" id="{FDD97996-2A58-45AD-A603-BE6E3AB030CB}"/>
              </a:ext>
            </a:extLst>
          </p:cNvPr>
          <p:cNvSpPr>
            <a:spLocks noGrp="1"/>
          </p:cNvSpPr>
          <p:nvPr>
            <p:ph type="subTitle" idx="1"/>
          </p:nvPr>
        </p:nvSpPr>
        <p:spPr>
          <a:xfrm>
            <a:off x="5467123" y="2576121"/>
            <a:ext cx="6602957" cy="2006765"/>
          </a:xfrm>
        </p:spPr>
        <p:txBody>
          <a:bodyPr anchor="b">
            <a:normAutofit/>
          </a:bodyPr>
          <a:lstStyle/>
          <a:p>
            <a:r>
              <a:rPr lang="es-UY" sz="6000" b="1" dirty="0"/>
              <a:t>Plan Estratégico del CRILU: Fase  II</a:t>
            </a:r>
          </a:p>
        </p:txBody>
      </p:sp>
      <p:sp>
        <p:nvSpPr>
          <p:cNvPr id="25" name="Freeform: Shape 24">
            <a:extLst>
              <a:ext uri="{FF2B5EF4-FFF2-40B4-BE49-F238E27FC236}">
                <a16:creationId xmlns:a16="http://schemas.microsoft.com/office/drawing/2014/main" id="{B26D9126-4D1A-435C-92FD-2EFD34104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444264" cy="6374535"/>
          </a:xfrm>
          <a:custGeom>
            <a:avLst/>
            <a:gdLst>
              <a:gd name="connsiteX0" fmla="*/ 2098246 w 5444264"/>
              <a:gd name="connsiteY0" fmla="*/ 0 h 6374535"/>
              <a:gd name="connsiteX1" fmla="*/ 5444264 w 5444264"/>
              <a:gd name="connsiteY1" fmla="*/ 3346018 h 6374535"/>
              <a:gd name="connsiteX2" fmla="*/ 3693157 w 5444264"/>
              <a:gd name="connsiteY2" fmla="*/ 6288190 h 6374535"/>
              <a:gd name="connsiteX3" fmla="*/ 3513916 w 5444264"/>
              <a:gd name="connsiteY3" fmla="*/ 6374535 h 6374535"/>
              <a:gd name="connsiteX4" fmla="*/ 674773 w 5444264"/>
              <a:gd name="connsiteY4" fmla="*/ 6374535 h 6374535"/>
              <a:gd name="connsiteX5" fmla="*/ 432743 w 5444264"/>
              <a:gd name="connsiteY5" fmla="*/ 6248727 h 6374535"/>
              <a:gd name="connsiteX6" fmla="*/ 194223 w 5444264"/>
              <a:gd name="connsiteY6" fmla="*/ 6097845 h 6374535"/>
              <a:gd name="connsiteX7" fmla="*/ 0 w 5444264"/>
              <a:gd name="connsiteY7" fmla="*/ 5950784 h 6374535"/>
              <a:gd name="connsiteX8" fmla="*/ 0 w 5444264"/>
              <a:gd name="connsiteY8" fmla="*/ 741253 h 6374535"/>
              <a:gd name="connsiteX9" fmla="*/ 194222 w 5444264"/>
              <a:gd name="connsiteY9" fmla="*/ 594191 h 6374535"/>
              <a:gd name="connsiteX10" fmla="*/ 2098246 w 5444264"/>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4264" h="6374535">
                <a:moveTo>
                  <a:pt x="2098246" y="0"/>
                </a:moveTo>
                <a:cubicBezTo>
                  <a:pt x="3946201" y="0"/>
                  <a:pt x="5444264" y="1498063"/>
                  <a:pt x="5444264" y="3346018"/>
                </a:cubicBezTo>
                <a:cubicBezTo>
                  <a:pt x="5444264" y="4616487"/>
                  <a:pt x="4736195" y="5721578"/>
                  <a:pt x="3693157" y="6288190"/>
                </a:cubicBezTo>
                <a:lnTo>
                  <a:pt x="3513916" y="6374535"/>
                </a:lnTo>
                <a:lnTo>
                  <a:pt x="674773" y="6374535"/>
                </a:lnTo>
                <a:lnTo>
                  <a:pt x="432743" y="6248727"/>
                </a:lnTo>
                <a:cubicBezTo>
                  <a:pt x="351001" y="6201724"/>
                  <a:pt x="271431" y="6151368"/>
                  <a:pt x="194223" y="6097845"/>
                </a:cubicBezTo>
                <a:lnTo>
                  <a:pt x="0" y="5950784"/>
                </a:lnTo>
                <a:lnTo>
                  <a:pt x="0" y="741253"/>
                </a:lnTo>
                <a:lnTo>
                  <a:pt x="194222" y="594191"/>
                </a:lnTo>
                <a:cubicBezTo>
                  <a:pt x="734681" y="219535"/>
                  <a:pt x="1390826" y="0"/>
                  <a:pt x="209824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5BDE466C-6D11-435C-B3E6-A4C9619048AD}"/>
              </a:ext>
            </a:extLst>
          </p:cNvPr>
          <p:cNvPicPr>
            <a:picLocks noChangeAspect="1"/>
          </p:cNvPicPr>
          <p:nvPr/>
        </p:nvPicPr>
        <p:blipFill rotWithShape="1">
          <a:blip r:embed="rId4">
            <a:extLst>
              <a:ext uri="{28A0092B-C50C-407E-A947-70E740481C1C}">
                <a14:useLocalDpi xmlns:a14="http://schemas.microsoft.com/office/drawing/2010/main" val="0"/>
              </a:ext>
            </a:extLst>
          </a:blip>
          <a:srcRect r="-1" b="11786"/>
          <a:stretch/>
        </p:blipFill>
        <p:spPr>
          <a:xfrm>
            <a:off x="20" y="647373"/>
            <a:ext cx="5280336" cy="6210629"/>
          </a:xfrm>
          <a:custGeom>
            <a:avLst/>
            <a:gdLst/>
            <a:ahLst/>
            <a:cxnLst/>
            <a:rect l="l" t="t" r="r" b="b"/>
            <a:pathLst>
              <a:path w="5280356" h="6210629">
                <a:moveTo>
                  <a:pt x="2098244" y="0"/>
                </a:moveTo>
                <a:cubicBezTo>
                  <a:pt x="3855676" y="0"/>
                  <a:pt x="5280356" y="1424680"/>
                  <a:pt x="5280356" y="3182112"/>
                </a:cubicBezTo>
                <a:cubicBezTo>
                  <a:pt x="5280356" y="4500186"/>
                  <a:pt x="4478974" y="5631087"/>
                  <a:pt x="3336866" y="6114158"/>
                </a:cubicBezTo>
                <a:lnTo>
                  <a:pt x="3073287" y="6210629"/>
                </a:lnTo>
                <a:lnTo>
                  <a:pt x="1128432" y="6210629"/>
                </a:lnTo>
                <a:lnTo>
                  <a:pt x="1004127" y="6171135"/>
                </a:lnTo>
                <a:cubicBezTo>
                  <a:pt x="662964" y="6046219"/>
                  <a:pt x="349154" y="5864559"/>
                  <a:pt x="74125" y="5637585"/>
                </a:cubicBezTo>
                <a:lnTo>
                  <a:pt x="0" y="5570216"/>
                </a:lnTo>
                <a:lnTo>
                  <a:pt x="0" y="794009"/>
                </a:lnTo>
                <a:lnTo>
                  <a:pt x="74125" y="726640"/>
                </a:lnTo>
                <a:cubicBezTo>
                  <a:pt x="624182" y="272693"/>
                  <a:pt x="1329368" y="0"/>
                  <a:pt x="2098244" y="0"/>
                </a:cubicBezTo>
                <a:close/>
              </a:path>
            </a:pathLst>
          </a:custGeom>
        </p:spPr>
      </p:pic>
      <p:sp>
        <p:nvSpPr>
          <p:cNvPr id="27" name="Freeform: Shape 26">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1832"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E8075F61-FD9E-41F2-B60F-37CB3EAC0687}"/>
              </a:ext>
            </a:extLst>
          </p:cNvPr>
          <p:cNvPicPr>
            <a:picLocks noChangeAspect="1"/>
          </p:cNvPicPr>
          <p:nvPr/>
        </p:nvPicPr>
        <p:blipFill rotWithShape="1">
          <a:blip r:embed="rId5"/>
          <a:srcRect r="609" b="2"/>
          <a:stretch/>
        </p:blipFill>
        <p:spPr>
          <a:xfrm>
            <a:off x="5506424" y="8"/>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4" name="Subtítulo 2">
            <a:extLst>
              <a:ext uri="{FF2B5EF4-FFF2-40B4-BE49-F238E27FC236}">
                <a16:creationId xmlns:a16="http://schemas.microsoft.com/office/drawing/2014/main" id="{2A3D592F-5334-4EC6-AEF3-2F8186C45410}"/>
              </a:ext>
            </a:extLst>
          </p:cNvPr>
          <p:cNvSpPr txBox="1">
            <a:spLocks/>
          </p:cNvSpPr>
          <p:nvPr/>
        </p:nvSpPr>
        <p:spPr>
          <a:xfrm>
            <a:off x="4942115" y="4746793"/>
            <a:ext cx="6910796" cy="1838642"/>
          </a:xfrm>
          <a:prstGeom prst="rect">
            <a:avLst/>
          </a:prstGeom>
        </p:spPr>
        <p:txBody>
          <a:bodyPr vert="horz" lIns="91440" tIns="45720" rIns="91440" bIns="45720" rtlCol="0" anchor="b">
            <a:normAutofit fontScale="92500" lnSpcReduction="20000"/>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UY" sz="3900" b="1" dirty="0"/>
              <a:t>Reunión Comisión Directiva y consorciados CRILU </a:t>
            </a:r>
          </a:p>
          <a:p>
            <a:endParaRPr lang="es-UY" sz="3600" b="1" dirty="0"/>
          </a:p>
          <a:p>
            <a:r>
              <a:rPr lang="es-UY" sz="3200" b="1" dirty="0"/>
              <a:t>INIA Tacuarembó, 27 septiembre, 2022</a:t>
            </a:r>
            <a:endParaRPr lang="es-UY" sz="1600" b="1" dirty="0"/>
          </a:p>
        </p:txBody>
      </p:sp>
    </p:spTree>
    <p:extLst>
      <p:ext uri="{BB962C8B-B14F-4D97-AF65-F5344CB8AC3E}">
        <p14:creationId xmlns:p14="http://schemas.microsoft.com/office/powerpoint/2010/main" val="37022371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AF20CF-A981-420F-8DBE-17C3E372BE6C}"/>
              </a:ext>
            </a:extLst>
          </p:cNvPr>
          <p:cNvSpPr txBox="1"/>
          <p:nvPr/>
        </p:nvSpPr>
        <p:spPr>
          <a:xfrm>
            <a:off x="239350" y="6365712"/>
            <a:ext cx="3936437" cy="420564"/>
          </a:xfrm>
          <a:prstGeom prst="rect">
            <a:avLst/>
          </a:prstGeom>
          <a:noFill/>
        </p:spPr>
        <p:txBody>
          <a:bodyPr wrap="square" rtlCol="0">
            <a:spAutoFit/>
          </a:bodyPr>
          <a:lstStyle/>
          <a:p>
            <a:r>
              <a:rPr lang="es-UY" sz="2133" b="1" dirty="0"/>
              <a:t>Fuente: CRILU (sin publicar)</a:t>
            </a:r>
          </a:p>
        </p:txBody>
      </p:sp>
      <p:sp>
        <p:nvSpPr>
          <p:cNvPr id="17" name="Rectángulo: esquinas redondeadas 16">
            <a:extLst>
              <a:ext uri="{FF2B5EF4-FFF2-40B4-BE49-F238E27FC236}">
                <a16:creationId xmlns:a16="http://schemas.microsoft.com/office/drawing/2014/main" id="{C7898851-0F6A-4569-934D-D13141D5664A}"/>
              </a:ext>
            </a:extLst>
          </p:cNvPr>
          <p:cNvSpPr/>
          <p:nvPr/>
        </p:nvSpPr>
        <p:spPr>
          <a:xfrm>
            <a:off x="239349" y="5020919"/>
            <a:ext cx="11701467" cy="119006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2400"/>
          </a:p>
        </p:txBody>
      </p:sp>
      <p:sp>
        <p:nvSpPr>
          <p:cNvPr id="16" name="CuadroTexto 15">
            <a:extLst>
              <a:ext uri="{FF2B5EF4-FFF2-40B4-BE49-F238E27FC236}">
                <a16:creationId xmlns:a16="http://schemas.microsoft.com/office/drawing/2014/main" id="{219E0CD8-3D17-4980-9D10-BECF5C7AB44B}"/>
              </a:ext>
            </a:extLst>
          </p:cNvPr>
          <p:cNvSpPr txBox="1"/>
          <p:nvPr/>
        </p:nvSpPr>
        <p:spPr>
          <a:xfrm>
            <a:off x="335360" y="5061182"/>
            <a:ext cx="11605456" cy="954107"/>
          </a:xfrm>
          <a:prstGeom prst="rect">
            <a:avLst/>
          </a:prstGeom>
          <a:noFill/>
        </p:spPr>
        <p:txBody>
          <a:bodyPr wrap="square" rtlCol="0">
            <a:spAutoFit/>
          </a:bodyPr>
          <a:lstStyle/>
          <a:p>
            <a:pPr algn="ctr"/>
            <a:r>
              <a:rPr lang="es-UY" sz="2933" b="1" i="1" dirty="0">
                <a:effectLst>
                  <a:outerShdw blurRad="38100" dist="38100" dir="2700000" algn="tl">
                    <a:srgbClr val="000000">
                      <a:alpha val="43137"/>
                    </a:srgbClr>
                  </a:outerShdw>
                </a:effectLst>
              </a:rPr>
              <a:t>“</a:t>
            </a:r>
            <a:r>
              <a:rPr lang="es-UY" sz="2667" b="1" i="1" dirty="0">
                <a:effectLst>
                  <a:outerShdw blurRad="38100" dist="38100" dir="2700000" algn="tl">
                    <a:srgbClr val="000000">
                      <a:alpha val="43137"/>
                    </a:srgbClr>
                  </a:outerShdw>
                </a:effectLst>
              </a:rPr>
              <a:t>Mayoritariamente (72-91%) se proponen mantener la Gobernanza, Financiamiento y Formado Jurídico actual del CRILU en un nuevo Consorcio” </a:t>
            </a:r>
            <a:r>
              <a:rPr lang="es-MX" sz="2667" b="1" i="1" dirty="0">
                <a:effectLst>
                  <a:outerShdw blurRad="38100" dist="38100" dir="2700000" algn="tl">
                    <a:srgbClr val="000000">
                      <a:alpha val="43137"/>
                    </a:srgbClr>
                  </a:outerShdw>
                </a:effectLst>
              </a:rPr>
              <a:t> </a:t>
            </a:r>
            <a:endParaRPr lang="es-UY" sz="2933" b="1" i="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1F18EC71-3C1D-4877-800B-5D5CE920DADF}"/>
              </a:ext>
            </a:extLst>
          </p:cNvPr>
          <p:cNvSpPr txBox="1"/>
          <p:nvPr/>
        </p:nvSpPr>
        <p:spPr>
          <a:xfrm>
            <a:off x="239349" y="164638"/>
            <a:ext cx="11521280" cy="1036309"/>
          </a:xfrm>
          <a:prstGeom prst="rect">
            <a:avLst/>
          </a:prstGeom>
          <a:noFill/>
        </p:spPr>
        <p:txBody>
          <a:bodyPr wrap="square">
            <a:spAutoFit/>
          </a:bodyPr>
          <a:lstStyle/>
          <a:p>
            <a:pPr algn="ctr"/>
            <a:r>
              <a:rPr lang="es-UY" sz="2667" b="1" i="1" dirty="0">
                <a:solidFill>
                  <a:srgbClr val="C00000"/>
                </a:solidFill>
              </a:rPr>
              <a:t>Encuesta 2020 – Evaluación, Orientación, Gobernanza, Financiamiento, </a:t>
            </a:r>
          </a:p>
          <a:p>
            <a:pPr algn="ctr"/>
            <a:r>
              <a:rPr lang="es-UY" sz="2667" b="1" i="1" dirty="0">
                <a:solidFill>
                  <a:srgbClr val="C00000"/>
                </a:solidFill>
              </a:rPr>
              <a:t>Marco Jurídico, y Futuro  del CRILU: “La opinión de los consorciados</a:t>
            </a:r>
            <a:r>
              <a:rPr lang="es-UY" sz="3467" b="1" i="1" dirty="0">
                <a:solidFill>
                  <a:srgbClr val="C00000"/>
                </a:solidFill>
              </a:rPr>
              <a:t>”</a:t>
            </a:r>
            <a:endParaRPr lang="es-UY" sz="3467" i="1" dirty="0">
              <a:solidFill>
                <a:srgbClr val="C00000"/>
              </a:solidFill>
            </a:endParaRPr>
          </a:p>
        </p:txBody>
      </p:sp>
      <p:pic>
        <p:nvPicPr>
          <p:cNvPr id="2" name="Imagen 1">
            <a:extLst>
              <a:ext uri="{FF2B5EF4-FFF2-40B4-BE49-F238E27FC236}">
                <a16:creationId xmlns:a16="http://schemas.microsoft.com/office/drawing/2014/main" id="{F9AFCE1A-1CF0-4A28-80CA-183B5C3CE4F2}"/>
              </a:ext>
            </a:extLst>
          </p:cNvPr>
          <p:cNvPicPr>
            <a:picLocks noChangeAspect="1"/>
          </p:cNvPicPr>
          <p:nvPr/>
        </p:nvPicPr>
        <p:blipFill>
          <a:blip r:embed="rId3"/>
          <a:stretch>
            <a:fillRect/>
          </a:stretch>
        </p:blipFill>
        <p:spPr>
          <a:xfrm>
            <a:off x="239350" y="1231597"/>
            <a:ext cx="3936437" cy="3541552"/>
          </a:xfrm>
          <a:prstGeom prst="rect">
            <a:avLst/>
          </a:prstGeom>
          <a:ln w="15875">
            <a:solidFill>
              <a:schemeClr val="tx1"/>
            </a:solidFill>
          </a:ln>
        </p:spPr>
      </p:pic>
      <p:pic>
        <p:nvPicPr>
          <p:cNvPr id="6" name="Imagen 5">
            <a:extLst>
              <a:ext uri="{FF2B5EF4-FFF2-40B4-BE49-F238E27FC236}">
                <a16:creationId xmlns:a16="http://schemas.microsoft.com/office/drawing/2014/main" id="{6DBF960A-948F-4A44-A0E3-45DE80ECF2EB}"/>
              </a:ext>
            </a:extLst>
          </p:cNvPr>
          <p:cNvPicPr>
            <a:picLocks noChangeAspect="1"/>
          </p:cNvPicPr>
          <p:nvPr/>
        </p:nvPicPr>
        <p:blipFill>
          <a:blip r:embed="rId4"/>
          <a:stretch>
            <a:fillRect/>
          </a:stretch>
        </p:blipFill>
        <p:spPr>
          <a:xfrm>
            <a:off x="4175787" y="1231595"/>
            <a:ext cx="3936437" cy="3542380"/>
          </a:xfrm>
          <a:prstGeom prst="rect">
            <a:avLst/>
          </a:prstGeom>
          <a:ln w="15875">
            <a:solidFill>
              <a:schemeClr val="tx1"/>
            </a:solidFill>
          </a:ln>
        </p:spPr>
      </p:pic>
      <p:pic>
        <p:nvPicPr>
          <p:cNvPr id="7" name="Imagen 6">
            <a:extLst>
              <a:ext uri="{FF2B5EF4-FFF2-40B4-BE49-F238E27FC236}">
                <a16:creationId xmlns:a16="http://schemas.microsoft.com/office/drawing/2014/main" id="{5D25ABFF-C4BD-46EE-9D8A-51BB1C4FAD9C}"/>
              </a:ext>
            </a:extLst>
          </p:cNvPr>
          <p:cNvPicPr>
            <a:picLocks noChangeAspect="1"/>
          </p:cNvPicPr>
          <p:nvPr/>
        </p:nvPicPr>
        <p:blipFill>
          <a:blip r:embed="rId5"/>
          <a:stretch>
            <a:fillRect/>
          </a:stretch>
        </p:blipFill>
        <p:spPr>
          <a:xfrm>
            <a:off x="8135783" y="1230770"/>
            <a:ext cx="3805035" cy="3542380"/>
          </a:xfrm>
          <a:prstGeom prst="rect">
            <a:avLst/>
          </a:prstGeom>
          <a:ln w="15875">
            <a:solidFill>
              <a:schemeClr val="tx1"/>
            </a:solidFill>
          </a:ln>
        </p:spPr>
      </p:pic>
    </p:spTree>
    <p:extLst>
      <p:ext uri="{BB962C8B-B14F-4D97-AF65-F5344CB8AC3E}">
        <p14:creationId xmlns:p14="http://schemas.microsoft.com/office/powerpoint/2010/main" val="38349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0D04F81-A9FD-4A2C-A256-BF59895A832E}"/>
              </a:ext>
            </a:extLst>
          </p:cNvPr>
          <p:cNvPicPr>
            <a:picLocks noChangeAspect="1"/>
          </p:cNvPicPr>
          <p:nvPr/>
        </p:nvPicPr>
        <p:blipFill>
          <a:blip r:embed="rId3"/>
          <a:stretch>
            <a:fillRect/>
          </a:stretch>
        </p:blipFill>
        <p:spPr>
          <a:xfrm>
            <a:off x="3120955" y="836854"/>
            <a:ext cx="5722620" cy="5277528"/>
          </a:xfrm>
          <a:prstGeom prst="rect">
            <a:avLst/>
          </a:prstGeom>
        </p:spPr>
      </p:pic>
      <p:sp>
        <p:nvSpPr>
          <p:cNvPr id="2" name="CuadroTexto 1">
            <a:extLst>
              <a:ext uri="{FF2B5EF4-FFF2-40B4-BE49-F238E27FC236}">
                <a16:creationId xmlns:a16="http://schemas.microsoft.com/office/drawing/2014/main" id="{D6C6354D-DDF5-49D2-B34C-7C93E898D895}"/>
              </a:ext>
            </a:extLst>
          </p:cNvPr>
          <p:cNvSpPr txBox="1"/>
          <p:nvPr/>
        </p:nvSpPr>
        <p:spPr>
          <a:xfrm>
            <a:off x="201342" y="-75393"/>
            <a:ext cx="10840322" cy="861770"/>
          </a:xfrm>
          <a:prstGeom prst="rect">
            <a:avLst/>
          </a:prstGeom>
          <a:noFill/>
        </p:spPr>
        <p:txBody>
          <a:bodyPr wrap="square" lIns="121917" tIns="60958" rIns="121917" bIns="60958" rtlCol="0">
            <a:spAutoFit/>
          </a:bodyPr>
          <a:lstStyle/>
          <a:p>
            <a:r>
              <a:rPr lang="es-UY" sz="4800" b="1" dirty="0">
                <a:effectLst>
                  <a:outerShdw blurRad="38100" dist="38100" dir="2700000" algn="tl">
                    <a:srgbClr val="000000">
                      <a:alpha val="43137"/>
                    </a:srgbClr>
                  </a:outerShdw>
                </a:effectLst>
                <a:latin typeface="+mj-lt"/>
                <a:cs typeface="Segoe UI Semibold" panose="020B0702040204020203" pitchFamily="34" charset="0"/>
              </a:rPr>
              <a:t>Se identificaron 3 posibles caminos…. </a:t>
            </a:r>
          </a:p>
        </p:txBody>
      </p:sp>
      <p:sp>
        <p:nvSpPr>
          <p:cNvPr id="9" name="Elipse 8">
            <a:extLst>
              <a:ext uri="{FF2B5EF4-FFF2-40B4-BE49-F238E27FC236}">
                <a16:creationId xmlns:a16="http://schemas.microsoft.com/office/drawing/2014/main" id="{87C2B461-42F6-4617-867D-C0AEADEAD233}"/>
              </a:ext>
            </a:extLst>
          </p:cNvPr>
          <p:cNvSpPr/>
          <p:nvPr/>
        </p:nvSpPr>
        <p:spPr bwMode="auto">
          <a:xfrm>
            <a:off x="4465996" y="4334124"/>
            <a:ext cx="3032539" cy="1735224"/>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121917" tIns="60958" rIns="121917" bIns="60958" numCol="1" rtlCol="0" anchor="ctr" anchorCtr="0" compatLnSpc="1">
            <a:prstTxWarp prst="textNoShape">
              <a:avLst/>
            </a:prstTxWarp>
          </a:bodyPr>
          <a:lstStyle/>
          <a:p>
            <a:pPr algn="ctr" defTabSz="1219170" fontAlgn="base">
              <a:spcBef>
                <a:spcPct val="0"/>
              </a:spcBef>
              <a:spcAft>
                <a:spcPct val="0"/>
              </a:spcAft>
            </a:pPr>
            <a:r>
              <a:rPr lang="es-UY" sz="2100" dirty="0">
                <a:solidFill>
                  <a:schemeClr val="bg1">
                    <a:lumMod val="95000"/>
                  </a:schemeClr>
                </a:solidFill>
                <a:latin typeface="Gill Sans" charset="0"/>
              </a:rPr>
              <a:t>CRILU con foco en I+D  ampliado , foco en MKT y operando como articulador</a:t>
            </a:r>
          </a:p>
        </p:txBody>
      </p:sp>
      <p:sp>
        <p:nvSpPr>
          <p:cNvPr id="14" name="CuadroTexto 13">
            <a:extLst>
              <a:ext uri="{FF2B5EF4-FFF2-40B4-BE49-F238E27FC236}">
                <a16:creationId xmlns:a16="http://schemas.microsoft.com/office/drawing/2014/main" id="{CCD4770D-E290-4185-AE5F-F96ACAE943BB}"/>
              </a:ext>
            </a:extLst>
          </p:cNvPr>
          <p:cNvSpPr txBox="1"/>
          <p:nvPr/>
        </p:nvSpPr>
        <p:spPr>
          <a:xfrm>
            <a:off x="5040495" y="1599512"/>
            <a:ext cx="1868775" cy="738660"/>
          </a:xfrm>
          <a:prstGeom prst="rect">
            <a:avLst/>
          </a:prstGeom>
          <a:noFill/>
        </p:spPr>
        <p:txBody>
          <a:bodyPr wrap="none" lIns="121917" tIns="60958" rIns="121917" bIns="60958" rtlCol="0">
            <a:spAutoFit/>
          </a:bodyPr>
          <a:lstStyle/>
          <a:p>
            <a:r>
              <a:rPr lang="es-UY" sz="4000" b="1" dirty="0">
                <a:solidFill>
                  <a:schemeClr val="bg1">
                    <a:lumMod val="95000"/>
                  </a:schemeClr>
                </a:solidFill>
              </a:rPr>
              <a:t>CRILU II</a:t>
            </a:r>
          </a:p>
        </p:txBody>
      </p:sp>
      <p:sp>
        <p:nvSpPr>
          <p:cNvPr id="15" name="Elipse 14">
            <a:extLst>
              <a:ext uri="{FF2B5EF4-FFF2-40B4-BE49-F238E27FC236}">
                <a16:creationId xmlns:a16="http://schemas.microsoft.com/office/drawing/2014/main" id="{E357AD09-F030-473C-9B33-C99D31E36CF9}"/>
              </a:ext>
            </a:extLst>
          </p:cNvPr>
          <p:cNvSpPr/>
          <p:nvPr/>
        </p:nvSpPr>
        <p:spPr bwMode="auto">
          <a:xfrm>
            <a:off x="1679509" y="3717032"/>
            <a:ext cx="2304256" cy="1248139"/>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121917" tIns="60958" rIns="121917" bIns="60958" numCol="1" rtlCol="0" anchor="ctr" anchorCtr="0" compatLnSpc="1">
            <a:prstTxWarp prst="textNoShape">
              <a:avLst/>
            </a:prstTxWarp>
          </a:bodyPr>
          <a:lstStyle/>
          <a:p>
            <a:pPr algn="ctr">
              <a:spcBef>
                <a:spcPts val="800"/>
              </a:spcBef>
              <a:buClr>
                <a:schemeClr val="accent1">
                  <a:lumMod val="50000"/>
                </a:schemeClr>
              </a:buClr>
            </a:pPr>
            <a:r>
              <a:rPr lang="es-UY" sz="2100" dirty="0">
                <a:solidFill>
                  <a:schemeClr val="bg1">
                    <a:lumMod val="95000"/>
                  </a:schemeClr>
                </a:solidFill>
                <a:latin typeface="Gill Sans" charset="0"/>
                <a:ea typeface="ヒラギノ角ゴ ProN W3" charset="0"/>
                <a:cs typeface="ヒラギノ角ゴ ProN W3" charset="0"/>
              </a:rPr>
              <a:t>CRILU con foco en I+D</a:t>
            </a:r>
          </a:p>
        </p:txBody>
      </p:sp>
      <p:sp>
        <p:nvSpPr>
          <p:cNvPr id="16" name="Elipse 15">
            <a:extLst>
              <a:ext uri="{FF2B5EF4-FFF2-40B4-BE49-F238E27FC236}">
                <a16:creationId xmlns:a16="http://schemas.microsoft.com/office/drawing/2014/main" id="{F3E171D3-CF7A-4897-AD3F-85961DB4E43A}"/>
              </a:ext>
            </a:extLst>
          </p:cNvPr>
          <p:cNvSpPr/>
          <p:nvPr/>
        </p:nvSpPr>
        <p:spPr bwMode="auto">
          <a:xfrm>
            <a:off x="8355132" y="3909053"/>
            <a:ext cx="2304256" cy="1248139"/>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121917" tIns="60958" rIns="121917" bIns="60958" numCol="1" rtlCol="0" anchor="ctr" anchorCtr="0" compatLnSpc="1">
            <a:prstTxWarp prst="textNoShape">
              <a:avLst/>
            </a:prstTxWarp>
          </a:bodyPr>
          <a:lstStyle/>
          <a:p>
            <a:pPr algn="ctr"/>
            <a:r>
              <a:rPr lang="es-UY" sz="2100" dirty="0">
                <a:solidFill>
                  <a:schemeClr val="bg1">
                    <a:lumMod val="95000"/>
                  </a:schemeClr>
                </a:solidFill>
                <a:latin typeface="Gill Sans" charset="0"/>
              </a:rPr>
              <a:t>CRILU Empresa</a:t>
            </a:r>
          </a:p>
        </p:txBody>
      </p:sp>
      <p:grpSp>
        <p:nvGrpSpPr>
          <p:cNvPr id="17" name="Grupo 16">
            <a:extLst>
              <a:ext uri="{FF2B5EF4-FFF2-40B4-BE49-F238E27FC236}">
                <a16:creationId xmlns:a16="http://schemas.microsoft.com/office/drawing/2014/main" id="{97ACD104-9947-458C-A567-9E0323F90E19}"/>
              </a:ext>
            </a:extLst>
          </p:cNvPr>
          <p:cNvGrpSpPr/>
          <p:nvPr/>
        </p:nvGrpSpPr>
        <p:grpSpPr>
          <a:xfrm>
            <a:off x="4381311" y="3039753"/>
            <a:ext cx="3594261" cy="3253912"/>
            <a:chOff x="251520" y="1020590"/>
            <a:chExt cx="2880321" cy="2991320"/>
          </a:xfrm>
        </p:grpSpPr>
        <p:sp>
          <p:nvSpPr>
            <p:cNvPr id="18" name="Rectángulo 17">
              <a:extLst>
                <a:ext uri="{FF2B5EF4-FFF2-40B4-BE49-F238E27FC236}">
                  <a16:creationId xmlns:a16="http://schemas.microsoft.com/office/drawing/2014/main" id="{25B9F256-0688-4036-9BBD-5F53BCB26EBE}"/>
                </a:ext>
              </a:extLst>
            </p:cNvPr>
            <p:cNvSpPr/>
            <p:nvPr/>
          </p:nvSpPr>
          <p:spPr bwMode="auto">
            <a:xfrm>
              <a:off x="251520" y="1020590"/>
              <a:ext cx="2880321" cy="2991320"/>
            </a:xfrm>
            <a:prstGeom prst="rect">
              <a:avLst/>
            </a:prstGeom>
            <a:solidFill>
              <a:schemeClr val="bg1">
                <a:lumMod val="8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fontAlgn="base">
                <a:spcBef>
                  <a:spcPct val="0"/>
                </a:spcBef>
                <a:spcAft>
                  <a:spcPct val="0"/>
                </a:spcAft>
              </a:pPr>
              <a:endParaRPr lang="es-UY" sz="5600">
                <a:solidFill>
                  <a:srgbClr val="000000"/>
                </a:solidFill>
                <a:latin typeface="Gill Sans" charset="0"/>
                <a:ea typeface="ヒラギノ角ゴ ProN W3" charset="0"/>
                <a:cs typeface="ヒラギノ角ゴ ProN W3" charset="0"/>
                <a:sym typeface="Gill Sans" charset="0"/>
              </a:endParaRPr>
            </a:p>
          </p:txBody>
        </p:sp>
        <p:sp>
          <p:nvSpPr>
            <p:cNvPr id="19" name="Elipse 18">
              <a:extLst>
                <a:ext uri="{FF2B5EF4-FFF2-40B4-BE49-F238E27FC236}">
                  <a16:creationId xmlns:a16="http://schemas.microsoft.com/office/drawing/2014/main" id="{0FE1307E-9313-4332-B5CA-6A8FD8767849}"/>
                </a:ext>
              </a:extLst>
            </p:cNvPr>
            <p:cNvSpPr/>
            <p:nvPr/>
          </p:nvSpPr>
          <p:spPr bwMode="auto">
            <a:xfrm>
              <a:off x="353008" y="1020590"/>
              <a:ext cx="2647421" cy="1258668"/>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9170" fontAlgn="base">
                <a:spcBef>
                  <a:spcPct val="0"/>
                </a:spcBef>
                <a:spcAft>
                  <a:spcPct val="0"/>
                </a:spcAft>
              </a:pPr>
              <a:r>
                <a:rPr lang="es-UY" b="1" dirty="0">
                  <a:solidFill>
                    <a:schemeClr val="bg1">
                      <a:lumMod val="95000"/>
                    </a:schemeClr>
                  </a:solidFill>
                  <a:latin typeface="Gill Sans" charset="0"/>
                </a:rPr>
                <a:t>CRILU con foco en I+D  ampliado , foco en MKT y operando como articulador</a:t>
              </a:r>
            </a:p>
          </p:txBody>
        </p:sp>
        <p:sp>
          <p:nvSpPr>
            <p:cNvPr id="20" name="CuadroTexto 19">
              <a:extLst>
                <a:ext uri="{FF2B5EF4-FFF2-40B4-BE49-F238E27FC236}">
                  <a16:creationId xmlns:a16="http://schemas.microsoft.com/office/drawing/2014/main" id="{37D9D06F-36FC-48CD-820D-AAEDD7AD3DA6}"/>
                </a:ext>
              </a:extLst>
            </p:cNvPr>
            <p:cNvSpPr txBox="1"/>
            <p:nvPr/>
          </p:nvSpPr>
          <p:spPr>
            <a:xfrm>
              <a:off x="354364" y="2279258"/>
              <a:ext cx="2723846" cy="1499576"/>
            </a:xfrm>
            <a:prstGeom prst="rect">
              <a:avLst/>
            </a:prstGeom>
            <a:noFill/>
          </p:spPr>
          <p:txBody>
            <a:bodyPr wrap="square" rtlCol="0">
              <a:spAutoFit/>
            </a:bodyPr>
            <a:lstStyle/>
            <a:p>
              <a:pPr>
                <a:spcBef>
                  <a:spcPts val="800"/>
                </a:spcBef>
                <a:buClr>
                  <a:schemeClr val="accent1">
                    <a:lumMod val="50000"/>
                  </a:schemeClr>
                </a:buClr>
              </a:pPr>
              <a:r>
                <a:rPr lang="es-UY" sz="2000" dirty="0"/>
                <a:t>CRILU con objetivos de I+D pero promoviendo la articulación de los involucrados de la cadena de valor</a:t>
              </a:r>
            </a:p>
          </p:txBody>
        </p:sp>
      </p:grpSp>
      <p:grpSp>
        <p:nvGrpSpPr>
          <p:cNvPr id="21" name="Grupo 20">
            <a:extLst>
              <a:ext uri="{FF2B5EF4-FFF2-40B4-BE49-F238E27FC236}">
                <a16:creationId xmlns:a16="http://schemas.microsoft.com/office/drawing/2014/main" id="{43A9B35C-0555-416C-A5E7-917481DB2C23}"/>
              </a:ext>
            </a:extLst>
          </p:cNvPr>
          <p:cNvGrpSpPr/>
          <p:nvPr/>
        </p:nvGrpSpPr>
        <p:grpSpPr>
          <a:xfrm>
            <a:off x="8140643" y="3009156"/>
            <a:ext cx="3479008" cy="3253912"/>
            <a:chOff x="5304317" y="742166"/>
            <a:chExt cx="2735771" cy="2592288"/>
          </a:xfrm>
        </p:grpSpPr>
        <p:sp>
          <p:nvSpPr>
            <p:cNvPr id="22" name="Rectángulo 21">
              <a:extLst>
                <a:ext uri="{FF2B5EF4-FFF2-40B4-BE49-F238E27FC236}">
                  <a16:creationId xmlns:a16="http://schemas.microsoft.com/office/drawing/2014/main" id="{CB08F854-797D-47C0-B978-ABDBAC03EE2F}"/>
                </a:ext>
              </a:extLst>
            </p:cNvPr>
            <p:cNvSpPr/>
            <p:nvPr/>
          </p:nvSpPr>
          <p:spPr bwMode="auto">
            <a:xfrm>
              <a:off x="5304317" y="742166"/>
              <a:ext cx="2702216" cy="2592288"/>
            </a:xfrm>
            <a:prstGeom prst="rect">
              <a:avLst/>
            </a:prstGeom>
            <a:solidFill>
              <a:schemeClr val="bg1">
                <a:lumMod val="8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fontAlgn="base">
                <a:spcBef>
                  <a:spcPct val="0"/>
                </a:spcBef>
                <a:spcAft>
                  <a:spcPct val="0"/>
                </a:spcAft>
              </a:pPr>
              <a:endParaRPr lang="es-UY" sz="5600">
                <a:solidFill>
                  <a:srgbClr val="000000"/>
                </a:solidFill>
                <a:latin typeface="Gill Sans" charset="0"/>
                <a:ea typeface="ヒラギノ角ゴ ProN W3" charset="0"/>
                <a:cs typeface="ヒラギノ角ゴ ProN W3" charset="0"/>
                <a:sym typeface="Gill Sans" charset="0"/>
              </a:endParaRPr>
            </a:p>
          </p:txBody>
        </p:sp>
        <p:sp>
          <p:nvSpPr>
            <p:cNvPr id="23" name="Elipse 22">
              <a:extLst>
                <a:ext uri="{FF2B5EF4-FFF2-40B4-BE49-F238E27FC236}">
                  <a16:creationId xmlns:a16="http://schemas.microsoft.com/office/drawing/2014/main" id="{88E2A8B0-BF9C-4625-8AB6-9A23EEA033F8}"/>
                </a:ext>
              </a:extLst>
            </p:cNvPr>
            <p:cNvSpPr/>
            <p:nvPr/>
          </p:nvSpPr>
          <p:spPr bwMode="auto">
            <a:xfrm>
              <a:off x="5449261" y="872148"/>
              <a:ext cx="2378999" cy="936104"/>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9170" fontAlgn="base">
                <a:spcBef>
                  <a:spcPct val="0"/>
                </a:spcBef>
                <a:spcAft>
                  <a:spcPct val="0"/>
                </a:spcAft>
                <a:buClr>
                  <a:schemeClr val="accent1">
                    <a:lumMod val="50000"/>
                  </a:schemeClr>
                </a:buClr>
              </a:pPr>
              <a:r>
                <a:rPr lang="es-UY" sz="3600" b="1" dirty="0">
                  <a:solidFill>
                    <a:schemeClr val="bg1">
                      <a:lumMod val="95000"/>
                    </a:schemeClr>
                  </a:solidFill>
                  <a:latin typeface="Gill Sans" charset="0"/>
                </a:rPr>
                <a:t>CRILU Empresa </a:t>
              </a:r>
            </a:p>
          </p:txBody>
        </p:sp>
        <p:sp>
          <p:nvSpPr>
            <p:cNvPr id="24" name="CuadroTexto 23">
              <a:extLst>
                <a:ext uri="{FF2B5EF4-FFF2-40B4-BE49-F238E27FC236}">
                  <a16:creationId xmlns:a16="http://schemas.microsoft.com/office/drawing/2014/main" id="{F1F70BC7-9B63-406B-83CA-2F716E5FF2E5}"/>
                </a:ext>
              </a:extLst>
            </p:cNvPr>
            <p:cNvSpPr txBox="1"/>
            <p:nvPr/>
          </p:nvSpPr>
          <p:spPr>
            <a:xfrm>
              <a:off x="5408826" y="1928544"/>
              <a:ext cx="2631262" cy="809146"/>
            </a:xfrm>
            <a:prstGeom prst="rect">
              <a:avLst/>
            </a:prstGeom>
            <a:noFill/>
          </p:spPr>
          <p:txBody>
            <a:bodyPr wrap="square" rtlCol="0">
              <a:spAutoFit/>
            </a:bodyPr>
            <a:lstStyle/>
            <a:p>
              <a:pPr>
                <a:spcBef>
                  <a:spcPts val="800"/>
                </a:spcBef>
                <a:spcAft>
                  <a:spcPts val="800"/>
                </a:spcAft>
              </a:pPr>
              <a:r>
                <a:rPr lang="es-UY" sz="2000" dirty="0">
                  <a:cs typeface="Segoe UI Semilight" panose="020B0402040204020203" pitchFamily="34" charset="0"/>
                </a:rPr>
                <a:t>CRILU  convirtiéndose en una organización con fines de lucro</a:t>
              </a:r>
            </a:p>
          </p:txBody>
        </p:sp>
      </p:grpSp>
      <p:grpSp>
        <p:nvGrpSpPr>
          <p:cNvPr id="25" name="Grupo 24">
            <a:extLst>
              <a:ext uri="{FF2B5EF4-FFF2-40B4-BE49-F238E27FC236}">
                <a16:creationId xmlns:a16="http://schemas.microsoft.com/office/drawing/2014/main" id="{A6A7075F-4473-42F6-9CB6-E6AEA9C00AA7}"/>
              </a:ext>
            </a:extLst>
          </p:cNvPr>
          <p:cNvGrpSpPr/>
          <p:nvPr/>
        </p:nvGrpSpPr>
        <p:grpSpPr>
          <a:xfrm>
            <a:off x="572560" y="3009157"/>
            <a:ext cx="3594261" cy="3253911"/>
            <a:chOff x="251520" y="1020590"/>
            <a:chExt cx="2880321" cy="2430711"/>
          </a:xfrm>
        </p:grpSpPr>
        <p:sp>
          <p:nvSpPr>
            <p:cNvPr id="26" name="Rectángulo 25">
              <a:extLst>
                <a:ext uri="{FF2B5EF4-FFF2-40B4-BE49-F238E27FC236}">
                  <a16:creationId xmlns:a16="http://schemas.microsoft.com/office/drawing/2014/main" id="{F0D9626B-7F7E-412D-834F-FB7D8ED2BDE0}"/>
                </a:ext>
              </a:extLst>
            </p:cNvPr>
            <p:cNvSpPr/>
            <p:nvPr/>
          </p:nvSpPr>
          <p:spPr bwMode="auto">
            <a:xfrm>
              <a:off x="251520" y="1020590"/>
              <a:ext cx="2880321" cy="2430711"/>
            </a:xfrm>
            <a:prstGeom prst="rect">
              <a:avLst/>
            </a:prstGeom>
            <a:solidFill>
              <a:schemeClr val="bg1">
                <a:lumMod val="85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219170" fontAlgn="base">
                <a:spcBef>
                  <a:spcPct val="0"/>
                </a:spcBef>
                <a:spcAft>
                  <a:spcPct val="0"/>
                </a:spcAft>
              </a:pPr>
              <a:endParaRPr lang="es-UY" sz="5600">
                <a:solidFill>
                  <a:srgbClr val="000000"/>
                </a:solidFill>
                <a:latin typeface="Gill Sans" charset="0"/>
                <a:ea typeface="ヒラギノ角ゴ ProN W3" charset="0"/>
                <a:cs typeface="ヒラギノ角ゴ ProN W3" charset="0"/>
                <a:sym typeface="Gill Sans" charset="0"/>
              </a:endParaRPr>
            </a:p>
          </p:txBody>
        </p:sp>
        <p:sp>
          <p:nvSpPr>
            <p:cNvPr id="27" name="Elipse 26">
              <a:extLst>
                <a:ext uri="{FF2B5EF4-FFF2-40B4-BE49-F238E27FC236}">
                  <a16:creationId xmlns:a16="http://schemas.microsoft.com/office/drawing/2014/main" id="{72A0A378-A577-479E-9BBA-9F8404BC5545}"/>
                </a:ext>
              </a:extLst>
            </p:cNvPr>
            <p:cNvSpPr/>
            <p:nvPr/>
          </p:nvSpPr>
          <p:spPr bwMode="auto">
            <a:xfrm>
              <a:off x="540705" y="1108520"/>
              <a:ext cx="2301949" cy="936104"/>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9170" fontAlgn="base">
                <a:spcBef>
                  <a:spcPct val="0"/>
                </a:spcBef>
                <a:spcAft>
                  <a:spcPct val="0"/>
                </a:spcAft>
                <a:buClr>
                  <a:schemeClr val="accent1">
                    <a:lumMod val="50000"/>
                  </a:schemeClr>
                </a:buClr>
              </a:pPr>
              <a:r>
                <a:rPr lang="es-UY" sz="2800" b="1" dirty="0">
                  <a:solidFill>
                    <a:schemeClr val="bg1">
                      <a:lumMod val="95000"/>
                    </a:schemeClr>
                  </a:solidFill>
                  <a:latin typeface="Gill Sans" charset="0"/>
                </a:rPr>
                <a:t>CRILU con foco en I+D</a:t>
              </a:r>
            </a:p>
          </p:txBody>
        </p:sp>
        <p:sp>
          <p:nvSpPr>
            <p:cNvPr id="28" name="CuadroTexto 27">
              <a:extLst>
                <a:ext uri="{FF2B5EF4-FFF2-40B4-BE49-F238E27FC236}">
                  <a16:creationId xmlns:a16="http://schemas.microsoft.com/office/drawing/2014/main" id="{FDF251FE-B830-4898-B340-EB7F7E4D6C58}"/>
                </a:ext>
              </a:extLst>
            </p:cNvPr>
            <p:cNvSpPr txBox="1"/>
            <p:nvPr/>
          </p:nvSpPr>
          <p:spPr>
            <a:xfrm>
              <a:off x="251520" y="2132554"/>
              <a:ext cx="2880321" cy="758713"/>
            </a:xfrm>
            <a:prstGeom prst="rect">
              <a:avLst/>
            </a:prstGeom>
            <a:noFill/>
          </p:spPr>
          <p:txBody>
            <a:bodyPr wrap="square" rtlCol="0">
              <a:spAutoFit/>
            </a:bodyPr>
            <a:lstStyle/>
            <a:p>
              <a:pPr>
                <a:spcAft>
                  <a:spcPts val="800"/>
                </a:spcAft>
              </a:pPr>
              <a:r>
                <a:rPr lang="es-UY" sz="2000" dirty="0"/>
                <a:t>Continuar con CRILU como hasta el momento, con la misma esencia  y objetivos</a:t>
              </a:r>
            </a:p>
          </p:txBody>
        </p:sp>
      </p:grpSp>
      <p:sp>
        <p:nvSpPr>
          <p:cNvPr id="29" name="Rectángulo 28">
            <a:extLst>
              <a:ext uri="{FF2B5EF4-FFF2-40B4-BE49-F238E27FC236}">
                <a16:creationId xmlns:a16="http://schemas.microsoft.com/office/drawing/2014/main" id="{EE1E2CAA-74C7-4588-9A73-D87F30F761CB}"/>
              </a:ext>
            </a:extLst>
          </p:cNvPr>
          <p:cNvSpPr/>
          <p:nvPr/>
        </p:nvSpPr>
        <p:spPr bwMode="auto">
          <a:xfrm>
            <a:off x="4956085" y="5981237"/>
            <a:ext cx="2580237" cy="507777"/>
          </a:xfrm>
          <a:prstGeom prst="rect">
            <a:avLst/>
          </a:prstGeom>
          <a:solidFill>
            <a:srgbClr val="FFFF00"/>
          </a:solidFill>
          <a:ln w="25400" cap="flat" cmpd="sng" algn="ctr">
            <a:noFill/>
            <a:prstDash val="solid"/>
            <a:round/>
            <a:headEnd type="none" w="med" len="med"/>
            <a:tailEnd type="none" w="med" len="med"/>
          </a:ln>
          <a:effectLst/>
        </p:spPr>
        <p:txBody>
          <a:bodyPr vert="horz" wrap="square" lIns="121917" tIns="60958" rIns="121917" bIns="60958" numCol="1" rtlCol="0" anchor="ctr" anchorCtr="0" compatLnSpc="1">
            <a:prstTxWarp prst="textNoShape">
              <a:avLst/>
            </a:prstTxWarp>
          </a:bodyPr>
          <a:lstStyle/>
          <a:p>
            <a:pPr algn="ctr"/>
            <a:r>
              <a:rPr lang="es-UY" b="1" dirty="0">
                <a:solidFill>
                  <a:srgbClr val="FF0000"/>
                </a:solidFill>
              </a:rPr>
              <a:t>ALTERNATIVA ELEGIDA</a:t>
            </a:r>
          </a:p>
        </p:txBody>
      </p:sp>
      <p:pic>
        <p:nvPicPr>
          <p:cNvPr id="30" name="Imagen 3">
            <a:extLst>
              <a:ext uri="{FF2B5EF4-FFF2-40B4-BE49-F238E27FC236}">
                <a16:creationId xmlns:a16="http://schemas.microsoft.com/office/drawing/2014/main" id="{8A9B14C7-AB83-4862-A131-2BE83B0E15A5}"/>
              </a:ext>
            </a:extLst>
          </p:cNvPr>
          <p:cNvPicPr>
            <a:picLocks noChangeAspect="1"/>
          </p:cNvPicPr>
          <p:nvPr/>
        </p:nvPicPr>
        <p:blipFill>
          <a:blip r:embed="rId4">
            <a:alphaModFix amt="70000"/>
          </a:blip>
          <a:stretch>
            <a:fillRect/>
          </a:stretch>
        </p:blipFill>
        <p:spPr>
          <a:xfrm>
            <a:off x="10990385" y="47023"/>
            <a:ext cx="1003496" cy="1075340"/>
          </a:xfrm>
          <a:prstGeom prst="rect">
            <a:avLst/>
          </a:prstGeom>
        </p:spPr>
      </p:pic>
      <p:pic>
        <p:nvPicPr>
          <p:cNvPr id="31" name="Picture 2" descr="CPA Ferrere - Photos | Facebook">
            <a:extLst>
              <a:ext uri="{FF2B5EF4-FFF2-40B4-BE49-F238E27FC236}">
                <a16:creationId xmlns:a16="http://schemas.microsoft.com/office/drawing/2014/main" id="{B0A511E0-5964-4400-941D-0130E9EDB3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7786" y="6213786"/>
            <a:ext cx="644214" cy="64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0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C3436EEA-58DD-4421-B0BF-8FD5719BC2C9}"/>
              </a:ext>
            </a:extLst>
          </p:cNvPr>
          <p:cNvSpPr txBox="1"/>
          <p:nvPr/>
        </p:nvSpPr>
        <p:spPr>
          <a:xfrm>
            <a:off x="466722" y="586855"/>
            <a:ext cx="3201366" cy="3387497"/>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mn-cs"/>
              </a:rPr>
              <a:t>VISION </a:t>
            </a:r>
          </a:p>
        </p:txBody>
      </p:sp>
      <p:sp>
        <p:nvSpPr>
          <p:cNvPr id="6" name="CuadroTexto 5">
            <a:extLst>
              <a:ext uri="{FF2B5EF4-FFF2-40B4-BE49-F238E27FC236}">
                <a16:creationId xmlns:a16="http://schemas.microsoft.com/office/drawing/2014/main" id="{557ED5A5-DD9C-4EE7-BB3E-53DC0D090991}"/>
              </a:ext>
            </a:extLst>
          </p:cNvPr>
          <p:cNvSpPr txBox="1"/>
          <p:nvPr/>
        </p:nvSpPr>
        <p:spPr>
          <a:xfrm>
            <a:off x="4466268" y="1339657"/>
            <a:ext cx="7020527" cy="3792931"/>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sym typeface="Gill Sans" charset="0"/>
            </a:endParaRPr>
          </a:p>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Ser una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organización público-privada </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referente en el sector agropecuario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nacional, de alcance internacional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reconocida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por su </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excelencia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 la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investigación, innovación, desarrollo</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 y posicionamiento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 la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lana</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y carne Merino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 alto valor </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agregado, promoviendo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una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producción y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agronegocio sostenible y ético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1D89E3DA-01A9-44CC-AEEE-EBD2110E8613}"/>
              </a:ext>
            </a:extLst>
          </p:cNvPr>
          <p:cNvPicPr>
            <a:picLocks noChangeAspect="1"/>
          </p:cNvPicPr>
          <p:nvPr/>
        </p:nvPicPr>
        <p:blipFill rotWithShape="1">
          <a:blip r:embed="rId3"/>
          <a:srcRect l="10036" t="20417" r="10244" b="30200"/>
          <a:stretch/>
        </p:blipFill>
        <p:spPr>
          <a:xfrm>
            <a:off x="10083826" y="4959834"/>
            <a:ext cx="1169365" cy="780095"/>
          </a:xfrm>
          <a:prstGeom prst="rect">
            <a:avLst/>
          </a:prstGeom>
        </p:spPr>
      </p:pic>
      <p:pic>
        <p:nvPicPr>
          <p:cNvPr id="14" name="Picture 2" descr="CPA Ferrere - Photos | Facebook">
            <a:extLst>
              <a:ext uri="{FF2B5EF4-FFF2-40B4-BE49-F238E27FC236}">
                <a16:creationId xmlns:a16="http://schemas.microsoft.com/office/drawing/2014/main" id="{7B4D654F-0BE4-4631-8E02-209303990B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6795" y="6128008"/>
            <a:ext cx="644214" cy="64421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AFF2229F-2C1F-418E-A832-DAD38129BB2D}"/>
              </a:ext>
            </a:extLst>
          </p:cNvPr>
          <p:cNvPicPr>
            <a:picLocks noChangeAspect="1"/>
          </p:cNvPicPr>
          <p:nvPr/>
        </p:nvPicPr>
        <p:blipFill rotWithShape="1">
          <a:blip r:embed="rId5"/>
          <a:srcRect l="23970" t="25349" r="27333" b="14284"/>
          <a:stretch/>
        </p:blipFill>
        <p:spPr>
          <a:xfrm>
            <a:off x="10673179" y="7534"/>
            <a:ext cx="1493363" cy="673503"/>
          </a:xfrm>
          <a:prstGeom prst="rect">
            <a:avLst/>
          </a:prstGeom>
        </p:spPr>
      </p:pic>
    </p:spTree>
    <p:extLst>
      <p:ext uri="{BB962C8B-B14F-4D97-AF65-F5344CB8AC3E}">
        <p14:creationId xmlns:p14="http://schemas.microsoft.com/office/powerpoint/2010/main" val="16066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67E85326-5175-4E06-B9F2-89CDA8AD5750}"/>
              </a:ext>
            </a:extLst>
          </p:cNvPr>
          <p:cNvSpPr txBox="1"/>
          <p:nvPr/>
        </p:nvSpPr>
        <p:spPr>
          <a:xfrm>
            <a:off x="466722" y="586855"/>
            <a:ext cx="3201366" cy="3387497"/>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panose="020F0302020204030204"/>
                <a:ea typeface="+mn-ea"/>
                <a:cs typeface="+mn-cs"/>
              </a:rPr>
              <a:t>MISION </a:t>
            </a:r>
          </a:p>
        </p:txBody>
      </p:sp>
      <p:sp>
        <p:nvSpPr>
          <p:cNvPr id="6" name="CuadroTexto 5">
            <a:extLst>
              <a:ext uri="{FF2B5EF4-FFF2-40B4-BE49-F238E27FC236}">
                <a16:creationId xmlns:a16="http://schemas.microsoft.com/office/drawing/2014/main" id="{28DCD7D3-638C-41B5-BB49-DCB707885410}"/>
              </a:ext>
            </a:extLst>
          </p:cNvPr>
          <p:cNvSpPr txBox="1"/>
          <p:nvPr/>
        </p:nvSpPr>
        <p:spPr>
          <a:xfrm>
            <a:off x="4384226" y="730659"/>
            <a:ext cx="6915019" cy="5546047"/>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¨Contribuir al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desarrollo sostenible de los productores </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de lana y carne Merino de alto valor agregado, mediante la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investigación, innovación, desarrollo, articulación y cooperación institucional (público y privada),</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  considerando las </a:t>
            </a:r>
            <a:r>
              <a:rPr kumimoji="0" lang="es-UY" sz="2400" b="1" i="0" u="none" strike="noStrike" kern="1200" cap="none" spc="0" normalizeH="0" baseline="0" noProof="0" dirty="0">
                <a:ln>
                  <a:noFill/>
                </a:ln>
                <a:solidFill>
                  <a:srgbClr val="FF0000"/>
                </a:solidFill>
                <a:effectLst/>
                <a:uLnTx/>
                <a:uFillTx/>
                <a:latin typeface="Calibri" panose="020F0502020204030204"/>
                <a:ea typeface="+mn-ea"/>
                <a:cs typeface="+mn-cs"/>
              </a:rPr>
              <a:t>demandas de las cadenas de valor, el sector público, mercados y consumidores</a:t>
            </a:r>
            <a:r>
              <a:rPr kumimoji="0" lang="es-UY"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Gráfico 4" descr="Diana">
            <a:extLst>
              <a:ext uri="{FF2B5EF4-FFF2-40B4-BE49-F238E27FC236}">
                <a16:creationId xmlns:a16="http://schemas.microsoft.com/office/drawing/2014/main" id="{6E8EF691-A90C-439C-BAFC-C346FC0706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821" y="5355794"/>
            <a:ext cx="1114185" cy="1114185"/>
          </a:xfrm>
          <a:prstGeom prst="rect">
            <a:avLst/>
          </a:prstGeom>
        </p:spPr>
      </p:pic>
      <p:pic>
        <p:nvPicPr>
          <p:cNvPr id="13" name="Picture 2" descr="CPA Ferrere - Photos | Facebook">
            <a:extLst>
              <a:ext uri="{FF2B5EF4-FFF2-40B4-BE49-F238E27FC236}">
                <a16:creationId xmlns:a16="http://schemas.microsoft.com/office/drawing/2014/main" id="{4E060A18-ED48-45B9-9182-A1ABED006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2133" y="6147872"/>
            <a:ext cx="644214" cy="64421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BEDDF5AA-9743-420A-BB82-F343B2EA7F95}"/>
              </a:ext>
            </a:extLst>
          </p:cNvPr>
          <p:cNvPicPr>
            <a:picLocks noChangeAspect="1"/>
          </p:cNvPicPr>
          <p:nvPr/>
        </p:nvPicPr>
        <p:blipFill rotWithShape="1">
          <a:blip r:embed="rId6"/>
          <a:srcRect l="23970" t="25349" r="27333" b="14284"/>
          <a:stretch/>
        </p:blipFill>
        <p:spPr>
          <a:xfrm>
            <a:off x="10673179" y="7534"/>
            <a:ext cx="1493363" cy="673503"/>
          </a:xfrm>
          <a:prstGeom prst="rect">
            <a:avLst/>
          </a:prstGeom>
        </p:spPr>
      </p:pic>
    </p:spTree>
    <p:extLst>
      <p:ext uri="{BB962C8B-B14F-4D97-AF65-F5344CB8AC3E}">
        <p14:creationId xmlns:p14="http://schemas.microsoft.com/office/powerpoint/2010/main" val="2202618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4977EB2D-47CE-4766-984D-1694615A8C4D}"/>
              </a:ext>
            </a:extLst>
          </p:cNvPr>
          <p:cNvSpPr txBox="1"/>
          <p:nvPr/>
        </p:nvSpPr>
        <p:spPr>
          <a:xfrm>
            <a:off x="466722" y="586855"/>
            <a:ext cx="3201366" cy="3387497"/>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Light" panose="020F0302020204030204"/>
                <a:ea typeface="+mn-ea"/>
                <a:cs typeface="+mn-cs"/>
              </a:rPr>
              <a:t>VALORES</a:t>
            </a:r>
          </a:p>
        </p:txBody>
      </p:sp>
      <p:sp>
        <p:nvSpPr>
          <p:cNvPr id="3" name="Marcador de contenido 2">
            <a:extLst>
              <a:ext uri="{FF2B5EF4-FFF2-40B4-BE49-F238E27FC236}">
                <a16:creationId xmlns:a16="http://schemas.microsoft.com/office/drawing/2014/main" id="{188B850B-A109-4659-AD40-32D5660ACA7A}"/>
              </a:ext>
            </a:extLst>
          </p:cNvPr>
          <p:cNvSpPr>
            <a:spLocks noGrp="1"/>
          </p:cNvSpPr>
          <p:nvPr>
            <p:ph idx="1"/>
          </p:nvPr>
        </p:nvSpPr>
        <p:spPr>
          <a:xfrm>
            <a:off x="4134810" y="1611308"/>
            <a:ext cx="7365067" cy="3655659"/>
          </a:xfrm>
        </p:spPr>
        <p:txBody>
          <a:bodyPr vert="horz" lIns="91440" tIns="45720" rIns="91440" bIns="45720" rtlCol="0" anchor="ctr">
            <a:noAutofit/>
          </a:bodyPr>
          <a:lstStyle/>
          <a:p>
            <a:pPr indent="-228600" algn="just" defTabSz="914400"/>
            <a:endParaRPr lang="es-UY" sz="2400" dirty="0"/>
          </a:p>
          <a:p>
            <a:pPr indent="-228600" algn="just" defTabSz="914400"/>
            <a:endParaRPr lang="es-UY" sz="2400" dirty="0"/>
          </a:p>
          <a:p>
            <a:pPr indent="-228600" algn="just" defTabSz="914400"/>
            <a:endParaRPr lang="es-UY" sz="2400" dirty="0"/>
          </a:p>
          <a:p>
            <a:pPr indent="-228600" algn="just" defTabSz="914400"/>
            <a:endParaRPr lang="es-UY" sz="2400" dirty="0"/>
          </a:p>
          <a:p>
            <a:pPr indent="-228600" algn="just" defTabSz="914400"/>
            <a:endParaRPr lang="es-UY" sz="2400" dirty="0"/>
          </a:p>
          <a:p>
            <a:pPr indent="-228600" algn="just" defTabSz="914400"/>
            <a:endParaRPr lang="es-UY" sz="2400" dirty="0"/>
          </a:p>
          <a:p>
            <a:pPr marL="380990" indent="-380990" algn="just" defTabSz="1219140">
              <a:spcBef>
                <a:spcPts val="800"/>
              </a:spcBef>
              <a:buFont typeface="Arial" panose="020B0604020202020204" pitchFamily="34" charset="0"/>
              <a:buChar char="•"/>
              <a:defRPr/>
            </a:pPr>
            <a:r>
              <a:rPr lang="es-MX" sz="2400" b="1" dirty="0"/>
              <a:t>Ética y transparencia</a:t>
            </a:r>
            <a:r>
              <a:rPr lang="es-MX" sz="2400" dirty="0"/>
              <a:t>. </a:t>
            </a:r>
          </a:p>
          <a:p>
            <a:pPr marL="380990" indent="-380990" algn="just" defTabSz="1219140">
              <a:spcBef>
                <a:spcPts val="800"/>
              </a:spcBef>
              <a:buFont typeface="Arial" panose="020B0604020202020204" pitchFamily="34" charset="0"/>
              <a:buChar char="•"/>
              <a:defRPr/>
            </a:pPr>
            <a:r>
              <a:rPr lang="es-UY" sz="2400" b="1" dirty="0">
                <a:solidFill>
                  <a:schemeClr val="accent6">
                    <a:lumMod val="75000"/>
                  </a:schemeClr>
                </a:solidFill>
              </a:rPr>
              <a:t>Iniciativa, Innovación y Liderazgo </a:t>
            </a:r>
            <a:r>
              <a:rPr lang="es-UY" sz="2400" dirty="0"/>
              <a:t>permanente en búsqueda de la mejora continua</a:t>
            </a:r>
          </a:p>
          <a:p>
            <a:pPr marL="380990" indent="-380990" algn="just" defTabSz="1219140">
              <a:spcBef>
                <a:spcPts val="800"/>
              </a:spcBef>
              <a:buFont typeface="Arial" panose="020B0604020202020204" pitchFamily="34" charset="0"/>
              <a:buChar char="•"/>
              <a:defRPr/>
            </a:pPr>
            <a:r>
              <a:rPr lang="es-UY" sz="2400" b="1" dirty="0"/>
              <a:t>Orientación al cliente (Excelencia)</a:t>
            </a:r>
            <a:endParaRPr lang="es-UY" sz="2400" dirty="0"/>
          </a:p>
          <a:p>
            <a:pPr marL="380990" indent="-380990" algn="just" defTabSz="1219140">
              <a:spcBef>
                <a:spcPts val="800"/>
              </a:spcBef>
              <a:buFont typeface="Arial" panose="020B0604020202020204" pitchFamily="34" charset="0"/>
              <a:buChar char="•"/>
              <a:defRPr/>
            </a:pPr>
            <a:r>
              <a:rPr lang="es-UY" sz="2400" b="1" dirty="0">
                <a:solidFill>
                  <a:schemeClr val="accent6">
                    <a:lumMod val="75000"/>
                  </a:schemeClr>
                </a:solidFill>
              </a:rPr>
              <a:t>Responsabilidad Social Organizacional </a:t>
            </a:r>
            <a:r>
              <a:rPr lang="es-UY" sz="2400" dirty="0"/>
              <a:t>para favorecer el desarrollo sostenible de la producción, productores y su entorno, y la sociedad.</a:t>
            </a:r>
          </a:p>
          <a:p>
            <a:pPr marL="380990" indent="-380990" algn="just" defTabSz="1219140">
              <a:spcBef>
                <a:spcPts val="800"/>
              </a:spcBef>
              <a:buFont typeface="Arial" panose="020B0604020202020204" pitchFamily="34" charset="0"/>
              <a:buChar char="•"/>
              <a:defRPr/>
            </a:pPr>
            <a:r>
              <a:rPr lang="es-UY" sz="2400" b="1" dirty="0"/>
              <a:t>Vocación facilitadora </a:t>
            </a:r>
            <a:r>
              <a:rPr lang="es-UY" sz="2400" dirty="0"/>
              <a:t>para la articulación, cooperación y desarrollo de las cadenas productivas y clientes. </a:t>
            </a:r>
          </a:p>
          <a:p>
            <a:pPr marL="380990" indent="-380990" algn="just" defTabSz="1219140">
              <a:spcBef>
                <a:spcPts val="800"/>
              </a:spcBef>
              <a:buFont typeface="Arial" panose="020B0604020202020204" pitchFamily="34" charset="0"/>
              <a:buChar char="•"/>
              <a:defRPr/>
            </a:pPr>
            <a:r>
              <a:rPr lang="es-UY" sz="2400" b="1" dirty="0">
                <a:solidFill>
                  <a:schemeClr val="accent6">
                    <a:lumMod val="75000"/>
                  </a:schemeClr>
                </a:solidFill>
              </a:rPr>
              <a:t>Contribuir al Desarrollo del Capital Humano</a:t>
            </a:r>
            <a:r>
              <a:rPr lang="es-UY" sz="2400" dirty="0"/>
              <a:t>.</a:t>
            </a:r>
          </a:p>
          <a:p>
            <a:pPr marL="380990" indent="-380990" algn="just" defTabSz="1219140">
              <a:spcBef>
                <a:spcPts val="800"/>
              </a:spcBef>
              <a:buFont typeface="Arial" panose="020B0604020202020204" pitchFamily="34" charset="0"/>
              <a:buChar char="•"/>
              <a:defRPr/>
            </a:pPr>
            <a:r>
              <a:rPr lang="es-UY" sz="2400" b="1" dirty="0"/>
              <a:t>Investigación, Innovación y Gestión Institucional de Excelencia </a:t>
            </a:r>
            <a:r>
              <a:rPr lang="es-UY" sz="2400" dirty="0"/>
              <a:t>para promover la generación, transferencia y gestión de conocimientos e innovaciones, </a:t>
            </a:r>
          </a:p>
          <a:p>
            <a:pPr marL="380990" indent="-380990" algn="just" defTabSz="1219140">
              <a:spcBef>
                <a:spcPts val="800"/>
              </a:spcBef>
              <a:buFont typeface="Arial" panose="020B0604020202020204" pitchFamily="34" charset="0"/>
              <a:buChar char="•"/>
              <a:defRPr/>
            </a:pPr>
            <a:r>
              <a:rPr lang="es-MX" sz="2400" b="1" dirty="0">
                <a:solidFill>
                  <a:schemeClr val="accent6">
                    <a:lumMod val="75000"/>
                  </a:schemeClr>
                </a:solidFill>
              </a:rPr>
              <a:t>Promover el Espíritu de Equipo y Disposición para el Trabajo en Red</a:t>
            </a:r>
            <a:endParaRPr lang="es-UY" sz="2400" dirty="0">
              <a:solidFill>
                <a:schemeClr val="accent6">
                  <a:lumMod val="75000"/>
                </a:schemeClr>
              </a:solidFill>
            </a:endParaRPr>
          </a:p>
          <a:p>
            <a:pPr marL="0" indent="0" algn="just" defTabSz="914400">
              <a:buNone/>
            </a:pPr>
            <a:endParaRPr lang="es-UY" sz="2400" dirty="0"/>
          </a:p>
          <a:p>
            <a:pPr indent="-228600" algn="just" defTabSz="914400"/>
            <a:endParaRPr lang="es-UY" sz="2400" dirty="0"/>
          </a:p>
          <a:p>
            <a:pPr marL="0" indent="0" algn="just" defTabSz="914400">
              <a:buNone/>
            </a:pPr>
            <a:endParaRPr lang="es-UY" sz="2400" dirty="0"/>
          </a:p>
          <a:p>
            <a:pPr indent="-228600" algn="just" defTabSz="914400"/>
            <a:endParaRPr lang="es-UY" sz="2400" dirty="0"/>
          </a:p>
          <a:p>
            <a:pPr indent="-228600" algn="just" defTabSz="914400"/>
            <a:endParaRPr lang="es-UY" sz="2400" dirty="0"/>
          </a:p>
          <a:p>
            <a:pPr indent="-228600" algn="just" defTabSz="914400"/>
            <a:endParaRPr lang="es-UY" sz="2400" dirty="0"/>
          </a:p>
          <a:p>
            <a:pPr indent="-228600" algn="just" defTabSz="914400"/>
            <a:endParaRPr lang="es-UY" sz="2400" dirty="0"/>
          </a:p>
        </p:txBody>
      </p:sp>
      <p:pic>
        <p:nvPicPr>
          <p:cNvPr id="6" name="Gráfico 5" descr="Grupo">
            <a:extLst>
              <a:ext uri="{FF2B5EF4-FFF2-40B4-BE49-F238E27FC236}">
                <a16:creationId xmlns:a16="http://schemas.microsoft.com/office/drawing/2014/main" id="{A3EC22A1-B50A-4DA3-9A5B-E6336AF063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9445" y="5762275"/>
            <a:ext cx="1116000" cy="1116000"/>
          </a:xfrm>
          <a:prstGeom prst="rect">
            <a:avLst/>
          </a:prstGeom>
        </p:spPr>
      </p:pic>
      <p:pic>
        <p:nvPicPr>
          <p:cNvPr id="12" name="Picture 2" descr="CPA Ferrere - Photos | Facebook">
            <a:extLst>
              <a:ext uri="{FF2B5EF4-FFF2-40B4-BE49-F238E27FC236}">
                <a16:creationId xmlns:a16="http://schemas.microsoft.com/office/drawing/2014/main" id="{81CE940D-9016-40D7-BFD4-560459AC1E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2133" y="6147872"/>
            <a:ext cx="644214" cy="64421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026336F7-A46B-47F4-AD12-BBBB62B52A88}"/>
              </a:ext>
            </a:extLst>
          </p:cNvPr>
          <p:cNvPicPr>
            <a:picLocks noChangeAspect="1"/>
          </p:cNvPicPr>
          <p:nvPr/>
        </p:nvPicPr>
        <p:blipFill rotWithShape="1">
          <a:blip r:embed="rId6"/>
          <a:srcRect l="23970" t="25349" r="27333" b="14284"/>
          <a:stretch/>
        </p:blipFill>
        <p:spPr>
          <a:xfrm>
            <a:off x="10673179" y="7534"/>
            <a:ext cx="1493363" cy="673503"/>
          </a:xfrm>
          <a:prstGeom prst="rect">
            <a:avLst/>
          </a:prstGeom>
        </p:spPr>
      </p:pic>
    </p:spTree>
    <p:extLst>
      <p:ext uri="{BB962C8B-B14F-4D97-AF65-F5344CB8AC3E}">
        <p14:creationId xmlns:p14="http://schemas.microsoft.com/office/powerpoint/2010/main" val="356191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6C6354D-DDF5-49D2-B34C-7C93E898D895}"/>
              </a:ext>
            </a:extLst>
          </p:cNvPr>
          <p:cNvSpPr txBox="1"/>
          <p:nvPr/>
        </p:nvSpPr>
        <p:spPr>
          <a:xfrm>
            <a:off x="509952" y="165798"/>
            <a:ext cx="9875019" cy="861770"/>
          </a:xfrm>
          <a:prstGeom prst="rect">
            <a:avLst/>
          </a:prstGeom>
          <a:noFill/>
        </p:spPr>
        <p:txBody>
          <a:bodyPr wrap="square" lIns="121917" tIns="60958" rIns="121917" bIns="60958" rtlCol="0">
            <a:spAutoFit/>
          </a:bodyPr>
          <a:lstStyle/>
          <a:p>
            <a:r>
              <a:rPr lang="es-UY" sz="4800" b="1" dirty="0">
                <a:effectLst>
                  <a:outerShdw blurRad="38100" dist="38100" dir="2700000" algn="tl">
                    <a:srgbClr val="000000">
                      <a:alpha val="43137"/>
                    </a:srgbClr>
                  </a:outerShdw>
                </a:effectLst>
                <a:latin typeface="+mj-lt"/>
                <a:cs typeface="Segoe UI Semibold" panose="020B0702040204020203" pitchFamily="34" charset="0"/>
              </a:rPr>
              <a:t>Hacia dónde vamos…</a:t>
            </a:r>
          </a:p>
        </p:txBody>
      </p:sp>
      <p:sp>
        <p:nvSpPr>
          <p:cNvPr id="3" name="CuadroTexto 2">
            <a:extLst>
              <a:ext uri="{FF2B5EF4-FFF2-40B4-BE49-F238E27FC236}">
                <a16:creationId xmlns:a16="http://schemas.microsoft.com/office/drawing/2014/main" id="{40564462-99F2-42C4-B31C-622A9B5D7316}"/>
              </a:ext>
            </a:extLst>
          </p:cNvPr>
          <p:cNvSpPr txBox="1"/>
          <p:nvPr/>
        </p:nvSpPr>
        <p:spPr>
          <a:xfrm>
            <a:off x="198119" y="1168020"/>
            <a:ext cx="11490476" cy="677104"/>
          </a:xfrm>
          <a:prstGeom prst="rect">
            <a:avLst/>
          </a:prstGeom>
          <a:noFill/>
        </p:spPr>
        <p:txBody>
          <a:bodyPr wrap="square" lIns="121917" tIns="60958" rIns="121917" bIns="60958">
            <a:spAutoFit/>
          </a:bodyPr>
          <a:lstStyle/>
          <a:p>
            <a:pPr algn="ctr"/>
            <a:r>
              <a:rPr lang="es-UY" sz="3600" b="1" dirty="0">
                <a:effectLst>
                  <a:outerShdw blurRad="38100" dist="38100" dir="2700000" algn="tl">
                    <a:srgbClr val="000000">
                      <a:alpha val="43137"/>
                    </a:srgbClr>
                  </a:outerShdw>
                </a:effectLst>
                <a:cs typeface="Arial" panose="020B0604020202020204" pitchFamily="34" charset="0"/>
              </a:rPr>
              <a:t>¿Qué tendremos que hacer distinto en el “nuevo CRILU”?</a:t>
            </a:r>
          </a:p>
        </p:txBody>
      </p:sp>
      <p:sp>
        <p:nvSpPr>
          <p:cNvPr id="5" name="Rectángulo 4">
            <a:extLst>
              <a:ext uri="{FF2B5EF4-FFF2-40B4-BE49-F238E27FC236}">
                <a16:creationId xmlns:a16="http://schemas.microsoft.com/office/drawing/2014/main" id="{42219B4A-A7E2-46EF-A3FE-7327204F8D09}"/>
              </a:ext>
            </a:extLst>
          </p:cNvPr>
          <p:cNvSpPr/>
          <p:nvPr/>
        </p:nvSpPr>
        <p:spPr bwMode="auto">
          <a:xfrm>
            <a:off x="431371" y="2084852"/>
            <a:ext cx="11257224" cy="3484676"/>
          </a:xfrm>
          <a:prstGeom prst="rect">
            <a:avLst/>
          </a:prstGeom>
          <a:noFill/>
          <a:ln w="25400" cap="flat" cmpd="sng" algn="ctr">
            <a:noFill/>
            <a:prstDash val="solid"/>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pPr marL="304792" indent="-304792" algn="just">
              <a:spcBef>
                <a:spcPts val="800"/>
              </a:spcBef>
              <a:spcAft>
                <a:spcPts val="800"/>
              </a:spcAft>
              <a:buFontTx/>
              <a:buAutoNum type="arabicPeriod"/>
            </a:pPr>
            <a:r>
              <a:rPr lang="es-UY" sz="2800" dirty="0">
                <a:cs typeface="Arial" panose="020B0604020202020204" pitchFamily="34" charset="0"/>
              </a:rPr>
              <a:t>Ampliar y profundizar la </a:t>
            </a:r>
            <a:r>
              <a:rPr lang="es-UY" sz="2800" u="sng" dirty="0">
                <a:cs typeface="Arial" panose="020B0604020202020204" pitchFamily="34" charset="0"/>
              </a:rPr>
              <a:t>agenda de investigación y promover la innovación.</a:t>
            </a:r>
          </a:p>
          <a:p>
            <a:pPr marL="304792" indent="-304792" algn="just">
              <a:spcBef>
                <a:spcPts val="800"/>
              </a:spcBef>
              <a:spcAft>
                <a:spcPts val="800"/>
              </a:spcAft>
              <a:buFontTx/>
              <a:buAutoNum type="arabicPeriod"/>
            </a:pPr>
            <a:r>
              <a:rPr lang="es-UY" sz="2800" dirty="0">
                <a:cs typeface="Arial" panose="020B0604020202020204" pitchFamily="34" charset="0"/>
              </a:rPr>
              <a:t>Actualizar la </a:t>
            </a:r>
            <a:r>
              <a:rPr lang="es-UY" sz="2800" u="sng" dirty="0">
                <a:cs typeface="Arial" panose="020B0604020202020204" pitchFamily="34" charset="0"/>
              </a:rPr>
              <a:t>propuesta de servicios </a:t>
            </a:r>
            <a:r>
              <a:rPr lang="es-UY" sz="2800" dirty="0">
                <a:cs typeface="Arial" panose="020B0604020202020204" pitchFamily="34" charset="0"/>
              </a:rPr>
              <a:t>a los asociados.</a:t>
            </a:r>
          </a:p>
          <a:p>
            <a:pPr marL="304792" indent="-304792" algn="just">
              <a:spcBef>
                <a:spcPts val="800"/>
              </a:spcBef>
              <a:spcAft>
                <a:spcPts val="800"/>
              </a:spcAft>
              <a:buFontTx/>
              <a:buAutoNum type="arabicPeriod"/>
            </a:pPr>
            <a:r>
              <a:rPr lang="es-UY" sz="2800" dirty="0">
                <a:cs typeface="Arial" panose="020B0604020202020204" pitchFamily="34" charset="0"/>
              </a:rPr>
              <a:t>Potenciar el </a:t>
            </a:r>
            <a:r>
              <a:rPr lang="es-UY" sz="2800" u="sng" dirty="0">
                <a:cs typeface="Arial" panose="020B0604020202020204" pitchFamily="34" charset="0"/>
              </a:rPr>
              <a:t>rol articulador </a:t>
            </a:r>
            <a:r>
              <a:rPr lang="es-UY" sz="2800" dirty="0">
                <a:cs typeface="Arial" panose="020B0604020202020204" pitchFamily="34" charset="0"/>
              </a:rPr>
              <a:t>del Consorcio</a:t>
            </a:r>
          </a:p>
          <a:p>
            <a:pPr marL="304792" indent="-304792" algn="just">
              <a:spcBef>
                <a:spcPts val="800"/>
              </a:spcBef>
              <a:spcAft>
                <a:spcPts val="800"/>
              </a:spcAft>
              <a:buFontTx/>
              <a:buAutoNum type="arabicPeriod"/>
            </a:pPr>
            <a:r>
              <a:rPr lang="es-UY" sz="2800" dirty="0">
                <a:cs typeface="Arial" panose="020B0604020202020204" pitchFamily="34" charset="0"/>
              </a:rPr>
              <a:t>Posicionar a </a:t>
            </a:r>
            <a:r>
              <a:rPr lang="es-UY" sz="2800" u="sng" dirty="0">
                <a:cs typeface="Arial" panose="020B0604020202020204" pitchFamily="34" charset="0"/>
              </a:rPr>
              <a:t>nivel mundial </a:t>
            </a:r>
            <a:r>
              <a:rPr lang="es-UY" sz="2800" dirty="0">
                <a:cs typeface="Arial" panose="020B0604020202020204" pitchFamily="34" charset="0"/>
              </a:rPr>
              <a:t>al Consorcio y sus productos.</a:t>
            </a:r>
          </a:p>
          <a:p>
            <a:pPr marL="304792" indent="-304792" algn="just">
              <a:spcBef>
                <a:spcPts val="800"/>
              </a:spcBef>
              <a:spcAft>
                <a:spcPts val="800"/>
              </a:spcAft>
              <a:buFontTx/>
              <a:buAutoNum type="arabicPeriod"/>
            </a:pPr>
            <a:r>
              <a:rPr lang="es-UY" sz="2800" dirty="0">
                <a:cs typeface="Arial" panose="020B0604020202020204" pitchFamily="34" charset="0"/>
              </a:rPr>
              <a:t>Revitalizar y Profesionalizar la gestión</a:t>
            </a:r>
          </a:p>
          <a:p>
            <a:pPr marL="304792" indent="-304792" algn="just">
              <a:spcBef>
                <a:spcPts val="800"/>
              </a:spcBef>
              <a:spcAft>
                <a:spcPts val="800"/>
              </a:spcAft>
              <a:buFontTx/>
              <a:buAutoNum type="arabicPeriod"/>
            </a:pPr>
            <a:r>
              <a:rPr lang="es-UY" sz="2800" dirty="0">
                <a:cs typeface="Arial" panose="020B0604020202020204" pitchFamily="34" charset="0"/>
              </a:rPr>
              <a:t>Lograr la auto sustentabilidad económico financiera</a:t>
            </a:r>
          </a:p>
          <a:p>
            <a:pPr algn="just">
              <a:spcBef>
                <a:spcPts val="800"/>
              </a:spcBef>
              <a:spcAft>
                <a:spcPts val="800"/>
              </a:spcAft>
            </a:pPr>
            <a:endParaRPr lang="es-ES" sz="2400" dirty="0">
              <a:cs typeface="Arial" panose="020B0604020202020204" pitchFamily="34" charset="0"/>
            </a:endParaRPr>
          </a:p>
          <a:p>
            <a:pPr algn="just">
              <a:spcBef>
                <a:spcPts val="800"/>
              </a:spcBef>
            </a:pPr>
            <a:endParaRPr lang="es-ES" sz="2400" dirty="0">
              <a:cs typeface="Arial" panose="020B0604020202020204" pitchFamily="34" charset="0"/>
            </a:endParaRPr>
          </a:p>
          <a:p>
            <a:pPr algn="just">
              <a:spcBef>
                <a:spcPts val="800"/>
              </a:spcBef>
            </a:pPr>
            <a:endParaRPr lang="es-ES" sz="2400" dirty="0">
              <a:cs typeface="Arial" panose="020B0604020202020204" pitchFamily="34" charset="0"/>
            </a:endParaRPr>
          </a:p>
          <a:p>
            <a:pPr marL="304792" indent="-304792" algn="just">
              <a:spcBef>
                <a:spcPts val="800"/>
              </a:spcBef>
              <a:buFontTx/>
              <a:buAutoNum type="arabicPeriod"/>
            </a:pPr>
            <a:endParaRPr lang="es-ES" sz="2400" dirty="0">
              <a:cs typeface="Arial" panose="020B0604020202020204" pitchFamily="34" charset="0"/>
            </a:endParaRPr>
          </a:p>
          <a:p>
            <a:pPr marL="304792" indent="-304792" algn="just">
              <a:spcBef>
                <a:spcPts val="800"/>
              </a:spcBef>
              <a:buFontTx/>
              <a:buAutoNum type="arabicPeriod"/>
            </a:pPr>
            <a:endParaRPr lang="es-ES" sz="2400" b="1" dirty="0">
              <a:cs typeface="Arial" panose="020B0604020202020204" pitchFamily="34" charset="0"/>
            </a:endParaRPr>
          </a:p>
          <a:p>
            <a:pPr marL="304792" indent="-304792" algn="just">
              <a:spcBef>
                <a:spcPts val="800"/>
              </a:spcBef>
              <a:buFontTx/>
              <a:buAutoNum type="arabicPeriod"/>
            </a:pPr>
            <a:endParaRPr lang="es-ES" sz="2400" b="1" dirty="0">
              <a:cs typeface="Arial" panose="020B0604020202020204" pitchFamily="34" charset="0"/>
            </a:endParaRPr>
          </a:p>
          <a:p>
            <a:pPr marL="304792" indent="-304792" algn="just">
              <a:spcBef>
                <a:spcPts val="800"/>
              </a:spcBef>
              <a:buFontTx/>
              <a:buAutoNum type="arabicPeriod"/>
            </a:pPr>
            <a:endParaRPr lang="es-ES" sz="2400" b="1" dirty="0">
              <a:cs typeface="Arial" panose="020B0604020202020204" pitchFamily="34" charset="0"/>
            </a:endParaRPr>
          </a:p>
          <a:p>
            <a:pPr marL="304792" indent="-304792" algn="just" defTabSz="1219170" fontAlgn="base">
              <a:spcBef>
                <a:spcPts val="800"/>
              </a:spcBef>
              <a:spcAft>
                <a:spcPct val="0"/>
              </a:spcAft>
              <a:buFontTx/>
              <a:buAutoNum type="arabicPeriod"/>
            </a:pPr>
            <a:endParaRPr lang="es-UY" sz="2400" b="1" dirty="0">
              <a:cs typeface="Arial" panose="020B0604020202020204" pitchFamily="34" charset="0"/>
            </a:endParaRPr>
          </a:p>
        </p:txBody>
      </p:sp>
      <p:pic>
        <p:nvPicPr>
          <p:cNvPr id="6" name="Picture 2" descr="CPA Ferrere - Photos | Facebook">
            <a:extLst>
              <a:ext uri="{FF2B5EF4-FFF2-40B4-BE49-F238E27FC236}">
                <a16:creationId xmlns:a16="http://schemas.microsoft.com/office/drawing/2014/main" id="{F74D992F-8890-4F6C-AD34-C1E4646CB5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0412" y="6085302"/>
            <a:ext cx="725675" cy="7256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E250660D-9687-456A-9555-CFA85895F172}"/>
              </a:ext>
            </a:extLst>
          </p:cNvPr>
          <p:cNvPicPr>
            <a:picLocks noChangeAspect="1"/>
          </p:cNvPicPr>
          <p:nvPr/>
        </p:nvPicPr>
        <p:blipFill rotWithShape="1">
          <a:blip r:embed="rId4"/>
          <a:srcRect l="23970" t="25349" r="27333" b="14284"/>
          <a:stretch/>
        </p:blipFill>
        <p:spPr>
          <a:xfrm>
            <a:off x="10673179" y="7534"/>
            <a:ext cx="1493363" cy="673503"/>
          </a:xfrm>
          <a:prstGeom prst="rect">
            <a:avLst/>
          </a:prstGeom>
        </p:spPr>
      </p:pic>
    </p:spTree>
    <p:extLst>
      <p:ext uri="{BB962C8B-B14F-4D97-AF65-F5344CB8AC3E}">
        <p14:creationId xmlns:p14="http://schemas.microsoft.com/office/powerpoint/2010/main" val="40386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9954FCA-837E-4825-A94F-E85E0F81A7CC}"/>
              </a:ext>
            </a:extLst>
          </p:cNvPr>
          <p:cNvSpPr>
            <a:spLocks noGrp="1"/>
          </p:cNvSpPr>
          <p:nvPr>
            <p:ph type="title"/>
          </p:nvPr>
        </p:nvSpPr>
        <p:spPr>
          <a:xfrm>
            <a:off x="762785" y="123530"/>
            <a:ext cx="10515600" cy="1460498"/>
          </a:xfrm>
        </p:spPr>
        <p:txBody>
          <a:bodyPr>
            <a:normAutofit/>
          </a:bodyPr>
          <a:lstStyle/>
          <a:p>
            <a:br>
              <a:rPr lang="es-UY" dirty="0"/>
            </a:br>
            <a:endParaRPr lang="es-UY" dirty="0"/>
          </a:p>
        </p:txBody>
      </p:sp>
      <p:pic>
        <p:nvPicPr>
          <p:cNvPr id="8" name="Imagen 7">
            <a:extLst>
              <a:ext uri="{FF2B5EF4-FFF2-40B4-BE49-F238E27FC236}">
                <a16:creationId xmlns:a16="http://schemas.microsoft.com/office/drawing/2014/main" id="{B3A481A9-9B51-4C83-B026-0E23AB9F38C8}"/>
              </a:ext>
            </a:extLst>
          </p:cNvPr>
          <p:cNvPicPr>
            <a:picLocks noChangeAspect="1"/>
          </p:cNvPicPr>
          <p:nvPr/>
        </p:nvPicPr>
        <p:blipFill rotWithShape="1">
          <a:blip r:embed="rId3"/>
          <a:srcRect l="23970" t="25349" r="27333" b="14284"/>
          <a:stretch/>
        </p:blipFill>
        <p:spPr>
          <a:xfrm>
            <a:off x="10673179" y="7534"/>
            <a:ext cx="1493363" cy="673503"/>
          </a:xfrm>
          <a:prstGeom prst="rect">
            <a:avLst/>
          </a:prstGeom>
        </p:spPr>
      </p:pic>
      <p:sp>
        <p:nvSpPr>
          <p:cNvPr id="7" name="6 Rectángulo"/>
          <p:cNvSpPr/>
          <p:nvPr/>
        </p:nvSpPr>
        <p:spPr>
          <a:xfrm>
            <a:off x="-35702" y="102950"/>
            <a:ext cx="12996780" cy="1077218"/>
          </a:xfrm>
          <a:prstGeom prst="rect">
            <a:avLst/>
          </a:prstGeom>
        </p:spPr>
        <p:txBody>
          <a:bodyPr wrap="square">
            <a:spAutoFit/>
          </a:bodyPr>
          <a:lstStyle/>
          <a:p>
            <a:pPr>
              <a:defRPr/>
            </a:pPr>
            <a:r>
              <a:rPr lang="es-UY" sz="2800" dirty="0">
                <a:effectLst>
                  <a:outerShdw blurRad="38100" dist="38100" dir="2700000" algn="tl">
                    <a:srgbClr val="000000">
                      <a:alpha val="43137"/>
                    </a:srgbClr>
                  </a:outerShdw>
                </a:effectLst>
              </a:rPr>
              <a:t>Presentación de la nueva propuesta deseadas de estructura y gobernanza</a:t>
            </a:r>
          </a:p>
          <a:p>
            <a:pPr lvl="0">
              <a:defRPr/>
            </a:pPr>
            <a:endParaRPr lang="es-UY" sz="3600" b="1" dirty="0">
              <a:latin typeface="+mj-lt"/>
              <a:cs typeface="Segoe UI Semibold" panose="020B0702040204020203"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093" t="20466" r="14186" b="15814"/>
          <a:stretch/>
        </p:blipFill>
        <p:spPr bwMode="auto">
          <a:xfrm>
            <a:off x="228600" y="761234"/>
            <a:ext cx="11852909" cy="600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id="{A58746BC-31AF-4840-88F5-19EEB0569C56}"/>
              </a:ext>
            </a:extLst>
          </p:cNvPr>
          <p:cNvSpPr/>
          <p:nvPr/>
        </p:nvSpPr>
        <p:spPr>
          <a:xfrm>
            <a:off x="2405743" y="2612572"/>
            <a:ext cx="2525486" cy="9797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b="1" dirty="0">
                <a:solidFill>
                  <a:schemeClr val="tx1"/>
                </a:solidFill>
              </a:rPr>
              <a:t>Miembros de Apoyo</a:t>
            </a:r>
          </a:p>
          <a:p>
            <a:pPr algn="ctr"/>
            <a:r>
              <a:rPr lang="es-UY" b="1" dirty="0">
                <a:solidFill>
                  <a:schemeClr val="tx1"/>
                </a:solidFill>
              </a:rPr>
              <a:t>(SUL confirmado)</a:t>
            </a:r>
          </a:p>
        </p:txBody>
      </p:sp>
      <p:cxnSp>
        <p:nvCxnSpPr>
          <p:cNvPr id="4" name="Conector recto 3">
            <a:extLst>
              <a:ext uri="{FF2B5EF4-FFF2-40B4-BE49-F238E27FC236}">
                <a16:creationId xmlns:a16="http://schemas.microsoft.com/office/drawing/2014/main" id="{FAD86DA9-AD19-4C37-A4AA-06C3CD077DE6}"/>
              </a:ext>
            </a:extLst>
          </p:cNvPr>
          <p:cNvCxnSpPr/>
          <p:nvPr/>
        </p:nvCxnSpPr>
        <p:spPr>
          <a:xfrm>
            <a:off x="5050971" y="3124201"/>
            <a:ext cx="881743" cy="0"/>
          </a:xfrm>
          <a:prstGeom prst="line">
            <a:avLst/>
          </a:prstGeom>
          <a:ln w="47625">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1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85E26EB-EA86-40D3-B468-A5E1361FF543}"/>
              </a:ext>
            </a:extLst>
          </p:cNvPr>
          <p:cNvPicPr>
            <a:picLocks noChangeAspect="1"/>
          </p:cNvPicPr>
          <p:nvPr/>
        </p:nvPicPr>
        <p:blipFill rotWithShape="1">
          <a:blip r:embed="rId3"/>
          <a:srcRect l="23970" t="25349" r="27333" b="14284"/>
          <a:stretch/>
        </p:blipFill>
        <p:spPr>
          <a:xfrm>
            <a:off x="10673179" y="7534"/>
            <a:ext cx="1493363" cy="673503"/>
          </a:xfrm>
          <a:prstGeom prst="rect">
            <a:avLst/>
          </a:prstGeom>
        </p:spPr>
      </p:pic>
      <p:sp>
        <p:nvSpPr>
          <p:cNvPr id="7" name="6 Rectángulo"/>
          <p:cNvSpPr/>
          <p:nvPr/>
        </p:nvSpPr>
        <p:spPr>
          <a:xfrm>
            <a:off x="336453" y="496371"/>
            <a:ext cx="1099557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2500" dirty="0"/>
              <a:t>3.3 - Presentación del presupuesto del nuevo Consorcio: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Y"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UY" sz="2500" u="sng" dirty="0"/>
              <a:t>Escenario 1 </a:t>
            </a:r>
            <a:r>
              <a:rPr lang="es-UY" sz="2500" dirty="0"/>
              <a:t>- Crecimiento Medio de Estructura </a:t>
            </a:r>
          </a:p>
        </p:txBody>
      </p:sp>
      <p:sp>
        <p:nvSpPr>
          <p:cNvPr id="3" name="Rectángulo 2">
            <a:extLst>
              <a:ext uri="{FF2B5EF4-FFF2-40B4-BE49-F238E27FC236}">
                <a16:creationId xmlns:a16="http://schemas.microsoft.com/office/drawing/2014/main" id="{D41B9DC5-6A2C-4208-B94C-999EED8A471C}"/>
              </a:ext>
            </a:extLst>
          </p:cNvPr>
          <p:cNvSpPr/>
          <p:nvPr/>
        </p:nvSpPr>
        <p:spPr>
          <a:xfrm>
            <a:off x="1005840" y="1592580"/>
            <a:ext cx="4099560" cy="6400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INGRESO ANUAL 220.000 USD</a:t>
            </a:r>
          </a:p>
        </p:txBody>
      </p:sp>
      <p:sp>
        <p:nvSpPr>
          <p:cNvPr id="8" name="Rectángulo 7">
            <a:extLst>
              <a:ext uri="{FF2B5EF4-FFF2-40B4-BE49-F238E27FC236}">
                <a16:creationId xmlns:a16="http://schemas.microsoft.com/office/drawing/2014/main" id="{F6139DAF-E024-4FC2-8C2D-69A703E86743}"/>
              </a:ext>
            </a:extLst>
          </p:cNvPr>
          <p:cNvSpPr/>
          <p:nvPr/>
        </p:nvSpPr>
        <p:spPr>
          <a:xfrm>
            <a:off x="7132320" y="1584960"/>
            <a:ext cx="4099560" cy="6400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EGRESO ANUAL 178.000 USD</a:t>
            </a:r>
          </a:p>
        </p:txBody>
      </p:sp>
      <p:sp>
        <p:nvSpPr>
          <p:cNvPr id="4" name="Flecha: curvada hacia abajo 3">
            <a:extLst>
              <a:ext uri="{FF2B5EF4-FFF2-40B4-BE49-F238E27FC236}">
                <a16:creationId xmlns:a16="http://schemas.microsoft.com/office/drawing/2014/main" id="{ECF7121F-39F7-42A2-8D4E-FB30B90BB2AC}"/>
              </a:ext>
            </a:extLst>
          </p:cNvPr>
          <p:cNvSpPr/>
          <p:nvPr/>
        </p:nvSpPr>
        <p:spPr>
          <a:xfrm>
            <a:off x="5394960" y="1520190"/>
            <a:ext cx="1356360" cy="1074420"/>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ángulo 9">
            <a:extLst>
              <a:ext uri="{FF2B5EF4-FFF2-40B4-BE49-F238E27FC236}">
                <a16:creationId xmlns:a16="http://schemas.microsoft.com/office/drawing/2014/main" id="{98F26150-CA01-426D-92DB-18EE40BDBC4C}"/>
              </a:ext>
            </a:extLst>
          </p:cNvPr>
          <p:cNvSpPr/>
          <p:nvPr/>
        </p:nvSpPr>
        <p:spPr>
          <a:xfrm>
            <a:off x="3444240" y="2788920"/>
            <a:ext cx="5745480" cy="6400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2400" b="1" i="1" u="none" strike="noStrike" kern="1200" cap="none" spc="0" normalizeH="0" baseline="0" noProof="0" dirty="0">
                <a:ln w="0"/>
                <a:solidFill>
                  <a:srgbClr val="FFC000"/>
                </a:solidFill>
                <a:effectLst>
                  <a:outerShdw blurRad="38100" dist="19050" dir="2700000" algn="tl" rotWithShape="0">
                    <a:prstClr val="black">
                      <a:alpha val="40000"/>
                    </a:prstClr>
                  </a:outerShdw>
                </a:effectLst>
                <a:uLnTx/>
                <a:uFillTx/>
                <a:latin typeface="Calibri"/>
                <a:ea typeface="+mn-ea"/>
                <a:cs typeface="+mn-cs"/>
              </a:rPr>
              <a:t>SALDO A LOS 6 AÑOS + 252.000 USD </a:t>
            </a:r>
          </a:p>
        </p:txBody>
      </p:sp>
      <p:sp>
        <p:nvSpPr>
          <p:cNvPr id="5" name="CuadroTexto 4">
            <a:extLst>
              <a:ext uri="{FF2B5EF4-FFF2-40B4-BE49-F238E27FC236}">
                <a16:creationId xmlns:a16="http://schemas.microsoft.com/office/drawing/2014/main" id="{E8BF5DFB-3321-4EAB-9935-820470874558}"/>
              </a:ext>
            </a:extLst>
          </p:cNvPr>
          <p:cNvSpPr txBox="1"/>
          <p:nvPr/>
        </p:nvSpPr>
        <p:spPr>
          <a:xfrm>
            <a:off x="1" y="3438836"/>
            <a:ext cx="12192000"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2500" dirty="0"/>
              <a:t>Supuestos (la base del crecimiento):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Y" sz="1500" b="1" i="0" u="sng"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lang="es-UY" sz="2200" b="1" dirty="0">
                <a:solidFill>
                  <a:prstClr val="black"/>
                </a:solidFill>
                <a:latin typeface="Calibri" panose="020F0502020204030204"/>
              </a:rPr>
              <a:t>Contratación de Secretaria Técnica (cargos no permanente y a producto logrado).</a:t>
            </a:r>
          </a:p>
          <a:p>
            <a:pPr marL="342900" marR="0" lvl="0"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lang="es-UY" sz="2200" b="1" dirty="0">
                <a:solidFill>
                  <a:prstClr val="black"/>
                </a:solidFill>
                <a:latin typeface="Calibri" panose="020F0502020204030204"/>
              </a:rPr>
              <a:t>Contratación de Secretario Ejecutivo (dependiente presupuesto, cargo no permanente y a producto logrado)</a:t>
            </a:r>
          </a:p>
          <a:p>
            <a:pPr marL="342900" marR="0" lvl="0"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lang="es-UY" sz="2200" b="1" dirty="0">
                <a:solidFill>
                  <a:prstClr val="black"/>
                </a:solidFill>
                <a:latin typeface="Calibri" panose="020F0502020204030204"/>
              </a:rPr>
              <a:t>Adhesión y capitalización inicial exitosa por parte de los consorciados fundadores y adherentes 1 y 2.</a:t>
            </a:r>
          </a:p>
          <a:p>
            <a:pPr marL="342900" marR="0" lvl="0"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lang="es-UY" sz="2200" b="1" dirty="0">
                <a:solidFill>
                  <a:prstClr val="black"/>
                </a:solidFill>
                <a:latin typeface="Calibri" panose="020F0502020204030204"/>
              </a:rPr>
              <a:t>Ingresos por productos y servicios logrados.</a:t>
            </a:r>
          </a:p>
          <a:p>
            <a:pPr marL="342900" marR="0" lvl="0"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lang="es-UY" sz="2200" b="1" dirty="0">
                <a:solidFill>
                  <a:prstClr val="black"/>
                </a:solidFill>
                <a:latin typeface="Calibri" panose="020F0502020204030204"/>
              </a:rPr>
              <a:t>Costos gestionados de manera eficiente sin cambios drásticos con respecto al CRILU – Fase I.</a:t>
            </a:r>
          </a:p>
          <a:p>
            <a:pPr marL="342900" marR="0" lvl="0" indent="-342900" algn="l" defTabSz="914400" rtl="0" eaLnBrk="1" fontAlgn="auto" latinLnBrk="0" hangingPunct="1">
              <a:lnSpc>
                <a:spcPct val="100000"/>
              </a:lnSpc>
              <a:spcBef>
                <a:spcPts val="0"/>
              </a:spcBef>
              <a:spcAft>
                <a:spcPts val="0"/>
              </a:spcAft>
              <a:buClr>
                <a:srgbClr val="FFC000"/>
              </a:buClr>
              <a:buSzTx/>
              <a:buFont typeface="Wingdings" pitchFamily="2" charset="2"/>
              <a:buChar char="§"/>
              <a:tabLst/>
              <a:defRPr/>
            </a:pPr>
            <a:r>
              <a:rPr lang="es-UY" sz="2200" b="1" dirty="0">
                <a:solidFill>
                  <a:prstClr val="black"/>
                </a:solidFill>
                <a:latin typeface="Calibri" panose="020F0502020204030204"/>
              </a:rPr>
              <a:t>Uso del capital semilla del CRILU – Fase I.</a:t>
            </a:r>
          </a:p>
        </p:txBody>
      </p:sp>
      <p:sp>
        <p:nvSpPr>
          <p:cNvPr id="2" name="CuadroTexto 1">
            <a:extLst>
              <a:ext uri="{FF2B5EF4-FFF2-40B4-BE49-F238E27FC236}">
                <a16:creationId xmlns:a16="http://schemas.microsoft.com/office/drawing/2014/main" id="{A2156BEA-A880-4A60-83A7-ACE27A5346E7}"/>
              </a:ext>
            </a:extLst>
          </p:cNvPr>
          <p:cNvSpPr txBox="1"/>
          <p:nvPr/>
        </p:nvSpPr>
        <p:spPr>
          <a:xfrm>
            <a:off x="6513342" y="6471137"/>
            <a:ext cx="5586045" cy="369332"/>
          </a:xfrm>
          <a:prstGeom prst="rect">
            <a:avLst/>
          </a:prstGeom>
          <a:noFill/>
        </p:spPr>
        <p:txBody>
          <a:bodyPr wrap="square" rtlCol="0">
            <a:spAutoFit/>
          </a:bodyPr>
          <a:lstStyle/>
          <a:p>
            <a:r>
              <a:rPr lang="es-UY" b="1" dirty="0"/>
              <a:t>Fuente: Trabajo INIA-CPA-CRILU/Financiación ANDE</a:t>
            </a:r>
          </a:p>
        </p:txBody>
      </p:sp>
      <p:sp>
        <p:nvSpPr>
          <p:cNvPr id="9" name="Rectángulo 8">
            <a:extLst>
              <a:ext uri="{FF2B5EF4-FFF2-40B4-BE49-F238E27FC236}">
                <a16:creationId xmlns:a16="http://schemas.microsoft.com/office/drawing/2014/main" id="{2A94F140-EF86-4146-9966-AA43B0E05DAB}"/>
              </a:ext>
            </a:extLst>
          </p:cNvPr>
          <p:cNvSpPr/>
          <p:nvPr/>
        </p:nvSpPr>
        <p:spPr>
          <a:xfrm>
            <a:off x="9749790" y="2435126"/>
            <a:ext cx="2160270" cy="1434657"/>
          </a:xfrm>
          <a:prstGeom prst="rect">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2400" b="1" i="1" dirty="0">
                <a:solidFill>
                  <a:srgbClr val="FFFF00"/>
                </a:solidFill>
                <a:effectLst>
                  <a:outerShdw blurRad="38100" dist="38100" dir="2700000" algn="tl">
                    <a:srgbClr val="000000">
                      <a:alpha val="43137"/>
                    </a:srgbClr>
                  </a:outerShdw>
                </a:effectLst>
              </a:rPr>
              <a:t>+ Captura de fondos externos </a:t>
            </a:r>
          </a:p>
        </p:txBody>
      </p:sp>
    </p:spTree>
    <p:extLst>
      <p:ext uri="{BB962C8B-B14F-4D97-AF65-F5344CB8AC3E}">
        <p14:creationId xmlns:p14="http://schemas.microsoft.com/office/powerpoint/2010/main" val="325792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4" grpId="0" animBg="1"/>
      <p:bldP spid="10" grpId="0" animBg="1"/>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1C47DB-6585-4978-8972-1EA653C8289F}"/>
              </a:ext>
            </a:extLst>
          </p:cNvPr>
          <p:cNvSpPr>
            <a:spLocks noGrp="1"/>
          </p:cNvSpPr>
          <p:nvPr>
            <p:ph type="title"/>
          </p:nvPr>
        </p:nvSpPr>
        <p:spPr>
          <a:xfrm>
            <a:off x="0" y="74105"/>
            <a:ext cx="11215760" cy="673503"/>
          </a:xfrm>
        </p:spPr>
        <p:txBody>
          <a:bodyPr>
            <a:noAutofit/>
          </a:bodyPr>
          <a:lstStyle/>
          <a:p>
            <a:pPr algn="ctr"/>
            <a:r>
              <a:rPr lang="es-UY" sz="3600" b="1" dirty="0">
                <a:effectLst>
                  <a:outerShdw blurRad="38100" dist="38100" dir="2700000" algn="tl">
                    <a:srgbClr val="000000">
                      <a:alpha val="43137"/>
                    </a:srgbClr>
                  </a:outerShdw>
                </a:effectLst>
              </a:rPr>
              <a:t>En resumen: Análisis comparativo entre CRILU I y CRILU II</a:t>
            </a:r>
          </a:p>
        </p:txBody>
      </p:sp>
      <p:pic>
        <p:nvPicPr>
          <p:cNvPr id="6" name="Imagen 5">
            <a:extLst>
              <a:ext uri="{FF2B5EF4-FFF2-40B4-BE49-F238E27FC236}">
                <a16:creationId xmlns:a16="http://schemas.microsoft.com/office/drawing/2014/main" id="{D88892B8-217D-432C-BBF7-4398073DE946}"/>
              </a:ext>
            </a:extLst>
          </p:cNvPr>
          <p:cNvPicPr>
            <a:picLocks noChangeAspect="1"/>
          </p:cNvPicPr>
          <p:nvPr/>
        </p:nvPicPr>
        <p:blipFill rotWithShape="1">
          <a:blip r:embed="rId3"/>
          <a:srcRect l="23970" t="25349" r="27333" b="14284"/>
          <a:stretch/>
        </p:blipFill>
        <p:spPr>
          <a:xfrm>
            <a:off x="10984230" y="56377"/>
            <a:ext cx="1182312" cy="533220"/>
          </a:xfrm>
          <a:prstGeom prst="rect">
            <a:avLst/>
          </a:prstGeom>
        </p:spPr>
      </p:pic>
      <p:graphicFrame>
        <p:nvGraphicFramePr>
          <p:cNvPr id="2" name="Tabla 4">
            <a:extLst>
              <a:ext uri="{FF2B5EF4-FFF2-40B4-BE49-F238E27FC236}">
                <a16:creationId xmlns:a16="http://schemas.microsoft.com/office/drawing/2014/main" id="{B23D64DF-027A-4E5F-A878-B5310459427D}"/>
              </a:ext>
            </a:extLst>
          </p:cNvPr>
          <p:cNvGraphicFramePr>
            <a:graphicFrameLocks noGrp="1"/>
          </p:cNvGraphicFramePr>
          <p:nvPr>
            <p:extLst>
              <p:ext uri="{D42A27DB-BD31-4B8C-83A1-F6EECF244321}">
                <p14:modId xmlns:p14="http://schemas.microsoft.com/office/powerpoint/2010/main" val="1229511302"/>
              </p:ext>
            </p:extLst>
          </p:nvPr>
        </p:nvGraphicFramePr>
        <p:xfrm>
          <a:off x="0" y="701889"/>
          <a:ext cx="12191999" cy="6268885"/>
        </p:xfrm>
        <a:graphic>
          <a:graphicData uri="http://schemas.openxmlformats.org/drawingml/2006/table">
            <a:tbl>
              <a:tblPr firstRow="1" bandRow="1">
                <a:tableStyleId>{5C22544A-7EE6-4342-B048-85BDC9FD1C3A}</a:tableStyleId>
              </a:tblPr>
              <a:tblGrid>
                <a:gridCol w="2758688">
                  <a:extLst>
                    <a:ext uri="{9D8B030D-6E8A-4147-A177-3AD203B41FA5}">
                      <a16:colId xmlns:a16="http://schemas.microsoft.com/office/drawing/2014/main" val="2738836886"/>
                    </a:ext>
                  </a:extLst>
                </a:gridCol>
                <a:gridCol w="4374045">
                  <a:extLst>
                    <a:ext uri="{9D8B030D-6E8A-4147-A177-3AD203B41FA5}">
                      <a16:colId xmlns:a16="http://schemas.microsoft.com/office/drawing/2014/main" val="3314553059"/>
                    </a:ext>
                  </a:extLst>
                </a:gridCol>
                <a:gridCol w="5059266">
                  <a:extLst>
                    <a:ext uri="{9D8B030D-6E8A-4147-A177-3AD203B41FA5}">
                      <a16:colId xmlns:a16="http://schemas.microsoft.com/office/drawing/2014/main" val="3267533278"/>
                    </a:ext>
                  </a:extLst>
                </a:gridCol>
              </a:tblGrid>
              <a:tr h="1126911">
                <a:tc>
                  <a:txBody>
                    <a:bodyPr/>
                    <a:lstStyle/>
                    <a:p>
                      <a:pPr algn="ctr"/>
                      <a:r>
                        <a:rPr lang="es-UY" sz="3200" dirty="0"/>
                        <a:t>Factores comparativos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5400" dirty="0"/>
                        <a:t>CRILU – Fase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5400" dirty="0"/>
                        <a:t>CRILU – Fase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186646"/>
                  </a:ext>
                </a:extLst>
              </a:tr>
              <a:tr h="3680116">
                <a:tc>
                  <a:txBody>
                    <a:bodyPr/>
                    <a:lstStyle/>
                    <a:p>
                      <a:pPr algn="ctr"/>
                      <a:r>
                        <a:rPr lang="es-UY" sz="2400" b="1" dirty="0"/>
                        <a:t>GOBERNANZA</a:t>
                      </a:r>
                    </a:p>
                    <a:p>
                      <a:pPr algn="ctr"/>
                      <a:endParaRPr lang="es-UY" b="1" dirty="0"/>
                    </a:p>
                    <a:p>
                      <a:pPr algn="ctr"/>
                      <a:endParaRPr lang="es-UY" sz="2000" b="1" dirty="0"/>
                    </a:p>
                    <a:p>
                      <a:pPr algn="ctr"/>
                      <a:r>
                        <a:rPr lang="es-UY" sz="2000" b="1" dirty="0"/>
                        <a:t>MIEMBROS ACTIVOS</a:t>
                      </a:r>
                    </a:p>
                    <a:p>
                      <a:pPr algn="ctr"/>
                      <a:endParaRPr lang="es-UY" sz="2000" b="1" dirty="0"/>
                    </a:p>
                    <a:p>
                      <a:pPr algn="ctr"/>
                      <a:endParaRPr lang="es-UY" sz="2000" b="1" dirty="0"/>
                    </a:p>
                    <a:p>
                      <a:pPr algn="ctr"/>
                      <a:endParaRPr lang="es-UY" sz="2000" b="1" dirty="0"/>
                    </a:p>
                    <a:p>
                      <a:pPr algn="ctr"/>
                      <a:r>
                        <a:rPr lang="es-UY" sz="2000" b="1" dirty="0"/>
                        <a:t>MIEMBROS DE APOYO</a:t>
                      </a:r>
                    </a:p>
                    <a:p>
                      <a:pPr algn="ctr"/>
                      <a:endParaRPr lang="es-UY" sz="2000" b="1" dirty="0"/>
                    </a:p>
                    <a:p>
                      <a:pPr algn="ctr"/>
                      <a:endParaRPr lang="es-UY" sz="2000" b="1" dirty="0"/>
                    </a:p>
                    <a:p>
                      <a:pPr algn="ctr"/>
                      <a:endParaRPr lang="es-UY" sz="2000" b="1" dirty="0"/>
                    </a:p>
                    <a:p>
                      <a:pPr algn="ctr"/>
                      <a:endParaRPr lang="es-UY" sz="2000" b="1" dirty="0"/>
                    </a:p>
                    <a:p>
                      <a:pPr algn="ctr"/>
                      <a:r>
                        <a:rPr lang="es-UY" sz="2000" b="1" dirty="0"/>
                        <a:t>MIEMBROS COLABORADORES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1900" b="1" dirty="0"/>
                        <a:t>Público y Privada</a:t>
                      </a:r>
                    </a:p>
                    <a:p>
                      <a:pPr algn="ctr"/>
                      <a:endParaRPr lang="es-UY" sz="1900" b="1" dirty="0"/>
                    </a:p>
                    <a:p>
                      <a:pPr algn="ctr"/>
                      <a:endParaRPr lang="es-UY" sz="1900" b="1" dirty="0"/>
                    </a:p>
                    <a:p>
                      <a:pPr algn="ctr"/>
                      <a:r>
                        <a:rPr lang="es-UY" sz="1900" b="1" dirty="0"/>
                        <a:t>SCMAU, INIA, Consorciados Fundadores, e Integrantes de Industria Textil.</a:t>
                      </a:r>
                    </a:p>
                    <a:p>
                      <a:pPr algn="ctr"/>
                      <a:endParaRPr lang="es-UY" sz="1900" b="1" dirty="0"/>
                    </a:p>
                    <a:p>
                      <a:pPr algn="ctr"/>
                      <a:endParaRPr lang="es-UY" sz="1900" b="1" dirty="0"/>
                    </a:p>
                    <a:p>
                      <a:pPr algn="ctr"/>
                      <a:endParaRPr lang="es-UY" sz="1900" b="1" dirty="0"/>
                    </a:p>
                    <a:p>
                      <a:pPr algn="ctr"/>
                      <a:r>
                        <a:rPr lang="es-UY" sz="1900" b="1" dirty="0"/>
                        <a:t>IPA, CLU, LATU, y ANDE.</a:t>
                      </a:r>
                    </a:p>
                    <a:p>
                      <a:pPr algn="ctr"/>
                      <a:endParaRPr lang="es-UY" sz="1900" b="1" dirty="0"/>
                    </a:p>
                    <a:p>
                      <a:pPr algn="ctr"/>
                      <a:endParaRPr lang="es-UY" sz="1900" b="1" dirty="0"/>
                    </a:p>
                    <a:p>
                      <a:pPr algn="ctr"/>
                      <a:endParaRPr lang="es-UY" sz="1900" b="1" dirty="0"/>
                    </a:p>
                    <a:p>
                      <a:pPr algn="ctr"/>
                      <a:endParaRPr lang="es-UY" sz="1900" b="1" dirty="0"/>
                    </a:p>
                    <a:p>
                      <a:pPr algn="ctr"/>
                      <a:r>
                        <a:rPr lang="es-UY" sz="1900" b="1" dirty="0"/>
                        <a:t>SUL, Facultades de Agronomía y Veterinaria.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1900" b="1" dirty="0"/>
                        <a:t>Público y Privada</a:t>
                      </a:r>
                    </a:p>
                    <a:p>
                      <a:pPr algn="ctr"/>
                      <a:endParaRPr lang="es-UY" sz="1900" b="1" dirty="0"/>
                    </a:p>
                    <a:p>
                      <a:pPr algn="ctr"/>
                      <a:endParaRPr lang="es-UY" sz="1900" b="1" dirty="0"/>
                    </a:p>
                    <a:p>
                      <a:pPr algn="ctr"/>
                      <a:r>
                        <a:rPr lang="es-UY" sz="1900" b="1" dirty="0"/>
                        <a:t>SCMAU, INIA, Consorciados Fundadores y Adherentes I y II. </a:t>
                      </a:r>
                    </a:p>
                    <a:p>
                      <a:pPr algn="ctr"/>
                      <a:endParaRPr lang="es-UY" sz="1900" b="1" dirty="0"/>
                    </a:p>
                    <a:p>
                      <a:pPr algn="ctr"/>
                      <a:endParaRPr lang="es-UY" sz="1900" b="1" dirty="0"/>
                    </a:p>
                    <a:p>
                      <a:pPr algn="ctr"/>
                      <a:r>
                        <a:rPr lang="es-UY" sz="1900" b="1" dirty="0"/>
                        <a:t>SUL (Convenio), IPA, CLU, INAC, LATU,  ANDE, Industria Textil/Operadores laneros y otras organizaciones nacionales e internacionales publicas y privadas.</a:t>
                      </a:r>
                    </a:p>
                    <a:p>
                      <a:pPr algn="ctr"/>
                      <a:endParaRPr lang="es-UY" sz="1900" b="1" dirty="0"/>
                    </a:p>
                    <a:p>
                      <a:pPr algn="ctr"/>
                      <a:endParaRPr lang="es-UY" sz="1900" b="1" dirty="0"/>
                    </a:p>
                    <a:p>
                      <a:pPr algn="ctr"/>
                      <a:r>
                        <a:rPr lang="es-UY" sz="1900" b="1" dirty="0"/>
                        <a:t>Facultades de Agronomía y Veterinaria.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352419"/>
                  </a:ext>
                </a:extLst>
              </a:tr>
              <a:tr h="707134">
                <a:tc>
                  <a:txBody>
                    <a:bodyPr/>
                    <a:lstStyle/>
                    <a:p>
                      <a:pPr algn="ctr"/>
                      <a:r>
                        <a:rPr lang="es-UY" sz="2400" b="1" dirty="0"/>
                        <a:t>FINANCIAMIENTO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Autofinanciamiento , con captura de fondos externos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Autofinanciamiento , con captura de fondos externos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649296"/>
                  </a:ext>
                </a:extLst>
              </a:tr>
            </a:tbl>
          </a:graphicData>
        </a:graphic>
      </p:graphicFrame>
    </p:spTree>
    <p:extLst>
      <p:ext uri="{BB962C8B-B14F-4D97-AF65-F5344CB8AC3E}">
        <p14:creationId xmlns:p14="http://schemas.microsoft.com/office/powerpoint/2010/main" val="1438153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88892B8-217D-432C-BBF7-4398073DE946}"/>
              </a:ext>
            </a:extLst>
          </p:cNvPr>
          <p:cNvPicPr>
            <a:picLocks noChangeAspect="1"/>
          </p:cNvPicPr>
          <p:nvPr/>
        </p:nvPicPr>
        <p:blipFill rotWithShape="1">
          <a:blip r:embed="rId3"/>
          <a:srcRect l="23970" t="25349" r="27333" b="14284"/>
          <a:stretch/>
        </p:blipFill>
        <p:spPr>
          <a:xfrm>
            <a:off x="10673179" y="7534"/>
            <a:ext cx="1493363" cy="673503"/>
          </a:xfrm>
          <a:prstGeom prst="rect">
            <a:avLst/>
          </a:prstGeom>
        </p:spPr>
      </p:pic>
      <p:graphicFrame>
        <p:nvGraphicFramePr>
          <p:cNvPr id="2" name="Tabla 4">
            <a:extLst>
              <a:ext uri="{FF2B5EF4-FFF2-40B4-BE49-F238E27FC236}">
                <a16:creationId xmlns:a16="http://schemas.microsoft.com/office/drawing/2014/main" id="{B23D64DF-027A-4E5F-A878-B5310459427D}"/>
              </a:ext>
            </a:extLst>
          </p:cNvPr>
          <p:cNvGraphicFramePr>
            <a:graphicFrameLocks noGrp="1"/>
          </p:cNvGraphicFramePr>
          <p:nvPr>
            <p:extLst>
              <p:ext uri="{D42A27DB-BD31-4B8C-83A1-F6EECF244321}">
                <p14:modId xmlns:p14="http://schemas.microsoft.com/office/powerpoint/2010/main" val="1144917313"/>
              </p:ext>
            </p:extLst>
          </p:nvPr>
        </p:nvGraphicFramePr>
        <p:xfrm>
          <a:off x="91440" y="861909"/>
          <a:ext cx="11921491" cy="5735478"/>
        </p:xfrm>
        <a:graphic>
          <a:graphicData uri="http://schemas.openxmlformats.org/drawingml/2006/table">
            <a:tbl>
              <a:tblPr firstRow="1" bandRow="1">
                <a:tableStyleId>{5C22544A-7EE6-4342-B048-85BDC9FD1C3A}</a:tableStyleId>
              </a:tblPr>
              <a:tblGrid>
                <a:gridCol w="2697480">
                  <a:extLst>
                    <a:ext uri="{9D8B030D-6E8A-4147-A177-3AD203B41FA5}">
                      <a16:colId xmlns:a16="http://schemas.microsoft.com/office/drawing/2014/main" val="2738836886"/>
                    </a:ext>
                  </a:extLst>
                </a:gridCol>
                <a:gridCol w="4276997">
                  <a:extLst>
                    <a:ext uri="{9D8B030D-6E8A-4147-A177-3AD203B41FA5}">
                      <a16:colId xmlns:a16="http://schemas.microsoft.com/office/drawing/2014/main" val="3314553059"/>
                    </a:ext>
                  </a:extLst>
                </a:gridCol>
                <a:gridCol w="4947014">
                  <a:extLst>
                    <a:ext uri="{9D8B030D-6E8A-4147-A177-3AD203B41FA5}">
                      <a16:colId xmlns:a16="http://schemas.microsoft.com/office/drawing/2014/main" val="3267533278"/>
                    </a:ext>
                  </a:extLst>
                </a:gridCol>
              </a:tblGrid>
              <a:tr h="960106">
                <a:tc>
                  <a:txBody>
                    <a:bodyPr/>
                    <a:lstStyle/>
                    <a:p>
                      <a:pPr algn="ctr"/>
                      <a:r>
                        <a:rPr lang="es-UY" sz="3200" dirty="0"/>
                        <a:t>Factores comparativos</a:t>
                      </a:r>
                    </a:p>
                  </a:txBody>
                  <a:tcPr>
                    <a:lnB w="12700" cap="flat" cmpd="sng" algn="ctr">
                      <a:solidFill>
                        <a:schemeClr val="tx1"/>
                      </a:solidFill>
                      <a:prstDash val="solid"/>
                      <a:round/>
                      <a:headEnd type="none" w="med" len="med"/>
                      <a:tailEnd type="none" w="med" len="med"/>
                    </a:lnB>
                  </a:tcPr>
                </a:tc>
                <a:tc>
                  <a:txBody>
                    <a:bodyPr/>
                    <a:lstStyle/>
                    <a:p>
                      <a:pPr algn="ctr"/>
                      <a:r>
                        <a:rPr lang="es-UY" sz="5400" dirty="0"/>
                        <a:t>CRILU – Fase I</a:t>
                      </a:r>
                    </a:p>
                  </a:txBody>
                  <a:tcPr>
                    <a:lnB w="12700" cap="flat" cmpd="sng" algn="ctr">
                      <a:solidFill>
                        <a:schemeClr val="tx1"/>
                      </a:solidFill>
                      <a:prstDash val="solid"/>
                      <a:round/>
                      <a:headEnd type="none" w="med" len="med"/>
                      <a:tailEnd type="none" w="med" len="med"/>
                    </a:lnB>
                  </a:tcPr>
                </a:tc>
                <a:tc>
                  <a:txBody>
                    <a:bodyPr/>
                    <a:lstStyle/>
                    <a:p>
                      <a:pPr algn="ctr"/>
                      <a:r>
                        <a:rPr lang="es-UY" sz="5400" dirty="0"/>
                        <a:t>CRILU – Fase  II</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186646"/>
                  </a:ext>
                </a:extLst>
              </a:tr>
              <a:tr h="471591">
                <a:tc>
                  <a:txBody>
                    <a:bodyPr/>
                    <a:lstStyle/>
                    <a:p>
                      <a:pPr marL="0" algn="ctr" defTabSz="914377" rtl="0" eaLnBrk="1" latinLnBrk="0" hangingPunct="1"/>
                      <a:r>
                        <a:rPr lang="es-UY" sz="1800" b="1" kern="1200" dirty="0">
                          <a:solidFill>
                            <a:schemeClr val="dk1"/>
                          </a:solidFill>
                          <a:latin typeface="+mn-lt"/>
                          <a:ea typeface="+mn-ea"/>
                          <a:cs typeface="+mn-cs"/>
                        </a:rPr>
                        <a:t>ALCANCE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latinLnBrk="0" hangingPunct="1"/>
                      <a:r>
                        <a:rPr lang="es-UY" sz="2000" b="1" kern="1200" dirty="0">
                          <a:solidFill>
                            <a:schemeClr val="dk1"/>
                          </a:solidFill>
                          <a:latin typeface="+mn-lt"/>
                          <a:ea typeface="+mn-ea"/>
                          <a:cs typeface="+mn-cs"/>
                        </a:rPr>
                        <a:t>Regional, con proyección nacional.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latinLnBrk="0" hangingPunct="1"/>
                      <a:r>
                        <a:rPr lang="es-UY" sz="2000" b="1" kern="1200" dirty="0">
                          <a:solidFill>
                            <a:schemeClr val="dk1"/>
                          </a:solidFill>
                          <a:latin typeface="+mn-lt"/>
                          <a:ea typeface="+mn-ea"/>
                          <a:cs typeface="+mn-cs"/>
                        </a:rPr>
                        <a:t>Nacional, con proyección internacional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352419"/>
                  </a:ext>
                </a:extLst>
              </a:tr>
              <a:tr h="630927">
                <a:tc>
                  <a:txBody>
                    <a:bodyPr/>
                    <a:lstStyle/>
                    <a:p>
                      <a:pPr algn="ctr"/>
                      <a:r>
                        <a:rPr lang="es-UY" b="1" dirty="0"/>
                        <a:t>ORIENTACIÓN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Lana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Lana y Carne Ovina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649296"/>
                  </a:ext>
                </a:extLst>
              </a:tr>
              <a:tr h="630927">
                <a:tc>
                  <a:txBody>
                    <a:bodyPr/>
                    <a:lstStyle/>
                    <a:p>
                      <a:pPr algn="ctr"/>
                      <a:r>
                        <a:rPr lang="es-UY" b="1" dirty="0"/>
                        <a:t>RESPONSABILIDAD SOCIAL INSTITUCIONAL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832257"/>
                  </a:ext>
                </a:extLst>
              </a:tr>
              <a:tr h="630927">
                <a:tc>
                  <a:txBody>
                    <a:bodyPr/>
                    <a:lstStyle/>
                    <a:p>
                      <a:pPr algn="ctr"/>
                      <a:r>
                        <a:rPr lang="es-UY" b="1" dirty="0"/>
                        <a:t>INVESTIGACIÓN E INNOVACIÓN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885496"/>
                  </a:ext>
                </a:extLst>
              </a:tr>
              <a:tr h="630927">
                <a:tc>
                  <a:txBody>
                    <a:bodyPr/>
                    <a:lstStyle/>
                    <a:p>
                      <a:pPr algn="ctr"/>
                      <a:r>
                        <a:rPr lang="es-UY" b="1" dirty="0"/>
                        <a:t>DESARROLLO Y MARKETING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4426113"/>
                  </a:ext>
                </a:extLst>
              </a:tr>
              <a:tr h="630927">
                <a:tc>
                  <a:txBody>
                    <a:bodyPr/>
                    <a:lstStyle/>
                    <a:p>
                      <a:pPr algn="ctr"/>
                      <a:r>
                        <a:rPr lang="es-UY" b="1" dirty="0"/>
                        <a:t>ESTRUCTURA ORGANIZACIONAL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Simple y Flexible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Simple y Flexible, crecimiento planificado según ingreso presupuestario y política contra cíclica.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3336240"/>
                  </a:ext>
                </a:extLst>
              </a:tr>
              <a:tr h="630927">
                <a:tc>
                  <a:txBody>
                    <a:bodyPr/>
                    <a:lstStyle/>
                    <a:p>
                      <a:pPr algn="ctr"/>
                      <a:r>
                        <a:rPr lang="es-UY" b="1" dirty="0"/>
                        <a:t>ESTATUTOS CONSORCIADOS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a:t>NO</a:t>
                      </a:r>
                      <a:endParaRPr lang="es-UY"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3917"/>
                  </a:ext>
                </a:extLst>
              </a:tr>
            </a:tbl>
          </a:graphicData>
        </a:graphic>
      </p:graphicFrame>
      <p:sp>
        <p:nvSpPr>
          <p:cNvPr id="7" name="Título 1">
            <a:extLst>
              <a:ext uri="{FF2B5EF4-FFF2-40B4-BE49-F238E27FC236}">
                <a16:creationId xmlns:a16="http://schemas.microsoft.com/office/drawing/2014/main" id="{7404F1EF-A9D3-4D4F-9061-0A2F0602B797}"/>
              </a:ext>
            </a:extLst>
          </p:cNvPr>
          <p:cNvSpPr txBox="1">
            <a:spLocks/>
          </p:cNvSpPr>
          <p:nvPr/>
        </p:nvSpPr>
        <p:spPr>
          <a:xfrm>
            <a:off x="0" y="74105"/>
            <a:ext cx="11215760" cy="67350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UY" sz="3600" b="1">
                <a:effectLst>
                  <a:outerShdw blurRad="38100" dist="38100" dir="2700000" algn="tl">
                    <a:srgbClr val="000000">
                      <a:alpha val="43137"/>
                    </a:srgbClr>
                  </a:outerShdw>
                </a:effectLst>
              </a:rPr>
              <a:t>En resumen: Análisis comparativo entre CRILU I y CRILU II</a:t>
            </a:r>
            <a:endParaRPr lang="es-UY"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7333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13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E5E77E83-E7D0-4742-A451-9A9B41839A34}"/>
              </a:ext>
            </a:extLst>
          </p:cNvPr>
          <p:cNvPicPr>
            <a:picLocks noChangeAspect="1"/>
          </p:cNvPicPr>
          <p:nvPr/>
        </p:nvPicPr>
        <p:blipFill rotWithShape="1">
          <a:blip r:embed="rId3"/>
          <a:srcRect l="23970" t="25349" r="27333" b="14284"/>
          <a:stretch/>
        </p:blipFill>
        <p:spPr>
          <a:xfrm>
            <a:off x="6090177" y="102550"/>
            <a:ext cx="5605464" cy="2023429"/>
          </a:xfrm>
          <a:prstGeom prst="rect">
            <a:avLst/>
          </a:prstGeom>
        </p:spPr>
      </p:pic>
      <p:pic>
        <p:nvPicPr>
          <p:cNvPr id="5" name="Imagen 4" descr="Una manada de ovejas&#10;&#10;Descripción generada automáticamente">
            <a:extLst>
              <a:ext uri="{FF2B5EF4-FFF2-40B4-BE49-F238E27FC236}">
                <a16:creationId xmlns:a16="http://schemas.microsoft.com/office/drawing/2014/main" id="{2D41E2A6-A191-42EC-8084-0C1DC0C51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930" y="2400301"/>
            <a:ext cx="5563287" cy="4355148"/>
          </a:xfrm>
          <a:prstGeom prst="rect">
            <a:avLst/>
          </a:prstGeom>
        </p:spPr>
      </p:pic>
      <p:sp>
        <p:nvSpPr>
          <p:cNvPr id="2" name="Título 1">
            <a:extLst>
              <a:ext uri="{FF2B5EF4-FFF2-40B4-BE49-F238E27FC236}">
                <a16:creationId xmlns:a16="http://schemas.microsoft.com/office/drawing/2014/main" id="{73B66CC7-8643-42DF-8795-56340C7CABBD}"/>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defTabSz="914400"/>
            <a:r>
              <a:rPr lang="en-US" sz="8800" b="1" dirty="0" err="1">
                <a:solidFill>
                  <a:srgbClr val="FFFFFF"/>
                </a:solidFill>
                <a:effectLst>
                  <a:outerShdw blurRad="38100" dist="38100" dir="2700000" algn="tl">
                    <a:srgbClr val="000000">
                      <a:alpha val="43137"/>
                    </a:srgbClr>
                  </a:outerShdw>
                </a:effectLst>
              </a:rPr>
              <a:t>Nuestras</a:t>
            </a:r>
            <a:r>
              <a:rPr lang="en-US" sz="8800" b="1" dirty="0">
                <a:solidFill>
                  <a:srgbClr val="FFFFFF"/>
                </a:solidFill>
                <a:effectLst>
                  <a:outerShdw blurRad="38100" dist="38100" dir="2700000" algn="tl">
                    <a:srgbClr val="000000">
                      <a:alpha val="43137"/>
                    </a:srgbClr>
                  </a:outerShdw>
                </a:effectLst>
              </a:rPr>
              <a:t> </a:t>
            </a:r>
            <a:r>
              <a:rPr lang="en-US" sz="8800" b="1" kern="1200" dirty="0">
                <a:solidFill>
                  <a:srgbClr val="FFFFFF"/>
                </a:solidFill>
                <a:effectLst>
                  <a:outerShdw blurRad="38100" dist="38100" dir="2700000" algn="tl">
                    <a:srgbClr val="000000">
                      <a:alpha val="43137"/>
                    </a:srgbClr>
                  </a:outerShdw>
                </a:effectLst>
              </a:rPr>
              <a:t> </a:t>
            </a:r>
            <a:r>
              <a:rPr lang="en-US" sz="8800" b="1" dirty="0">
                <a:solidFill>
                  <a:srgbClr val="FFFFFF"/>
                </a:solidFill>
                <a:effectLst>
                  <a:outerShdw blurRad="38100" dist="38100" dir="2700000" algn="tl">
                    <a:srgbClr val="000000">
                      <a:alpha val="43137"/>
                    </a:srgbClr>
                  </a:outerShdw>
                </a:effectLst>
              </a:rPr>
              <a:t>bases </a:t>
            </a:r>
            <a:endParaRPr lang="en-US" sz="8800" b="1" kern="12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423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88892B8-217D-432C-BBF7-4398073DE946}"/>
              </a:ext>
            </a:extLst>
          </p:cNvPr>
          <p:cNvPicPr>
            <a:picLocks noChangeAspect="1"/>
          </p:cNvPicPr>
          <p:nvPr/>
        </p:nvPicPr>
        <p:blipFill rotWithShape="1">
          <a:blip r:embed="rId3"/>
          <a:srcRect l="23970" t="25349" r="27333" b="14284"/>
          <a:stretch/>
        </p:blipFill>
        <p:spPr>
          <a:xfrm>
            <a:off x="10673179" y="7534"/>
            <a:ext cx="1493363" cy="673503"/>
          </a:xfrm>
          <a:prstGeom prst="rect">
            <a:avLst/>
          </a:prstGeom>
        </p:spPr>
      </p:pic>
      <p:graphicFrame>
        <p:nvGraphicFramePr>
          <p:cNvPr id="2" name="Tabla 4">
            <a:extLst>
              <a:ext uri="{FF2B5EF4-FFF2-40B4-BE49-F238E27FC236}">
                <a16:creationId xmlns:a16="http://schemas.microsoft.com/office/drawing/2014/main" id="{B23D64DF-027A-4E5F-A878-B5310459427D}"/>
              </a:ext>
            </a:extLst>
          </p:cNvPr>
          <p:cNvGraphicFramePr>
            <a:graphicFrameLocks noGrp="1"/>
          </p:cNvGraphicFramePr>
          <p:nvPr>
            <p:extLst>
              <p:ext uri="{D42A27DB-BD31-4B8C-83A1-F6EECF244321}">
                <p14:modId xmlns:p14="http://schemas.microsoft.com/office/powerpoint/2010/main" val="2062035431"/>
              </p:ext>
            </p:extLst>
          </p:nvPr>
        </p:nvGraphicFramePr>
        <p:xfrm>
          <a:off x="91440" y="1124799"/>
          <a:ext cx="11921491" cy="3739887"/>
        </p:xfrm>
        <a:graphic>
          <a:graphicData uri="http://schemas.openxmlformats.org/drawingml/2006/table">
            <a:tbl>
              <a:tblPr firstRow="1" bandRow="1">
                <a:tableStyleId>{5C22544A-7EE6-4342-B048-85BDC9FD1C3A}</a:tableStyleId>
              </a:tblPr>
              <a:tblGrid>
                <a:gridCol w="2697480">
                  <a:extLst>
                    <a:ext uri="{9D8B030D-6E8A-4147-A177-3AD203B41FA5}">
                      <a16:colId xmlns:a16="http://schemas.microsoft.com/office/drawing/2014/main" val="2738836886"/>
                    </a:ext>
                  </a:extLst>
                </a:gridCol>
                <a:gridCol w="4276997">
                  <a:extLst>
                    <a:ext uri="{9D8B030D-6E8A-4147-A177-3AD203B41FA5}">
                      <a16:colId xmlns:a16="http://schemas.microsoft.com/office/drawing/2014/main" val="3314553059"/>
                    </a:ext>
                  </a:extLst>
                </a:gridCol>
                <a:gridCol w="4947014">
                  <a:extLst>
                    <a:ext uri="{9D8B030D-6E8A-4147-A177-3AD203B41FA5}">
                      <a16:colId xmlns:a16="http://schemas.microsoft.com/office/drawing/2014/main" val="3267533278"/>
                    </a:ext>
                  </a:extLst>
                </a:gridCol>
              </a:tblGrid>
              <a:tr h="960106">
                <a:tc>
                  <a:txBody>
                    <a:bodyPr/>
                    <a:lstStyle/>
                    <a:p>
                      <a:pPr algn="ctr"/>
                      <a:r>
                        <a:rPr lang="es-UY" sz="3200" dirty="0"/>
                        <a:t>Factores comparativos</a:t>
                      </a:r>
                    </a:p>
                  </a:txBody>
                  <a:tcPr>
                    <a:lnB w="12700" cap="flat" cmpd="sng" algn="ctr">
                      <a:solidFill>
                        <a:schemeClr val="tx1"/>
                      </a:solidFill>
                      <a:prstDash val="solid"/>
                      <a:round/>
                      <a:headEnd type="none" w="med" len="med"/>
                      <a:tailEnd type="none" w="med" len="med"/>
                    </a:lnB>
                  </a:tcPr>
                </a:tc>
                <a:tc>
                  <a:txBody>
                    <a:bodyPr/>
                    <a:lstStyle/>
                    <a:p>
                      <a:pPr algn="ctr"/>
                      <a:r>
                        <a:rPr lang="es-UY" sz="5400" dirty="0"/>
                        <a:t>CRILU – Fase I</a:t>
                      </a:r>
                    </a:p>
                  </a:txBody>
                  <a:tcPr>
                    <a:lnB w="12700" cap="flat" cmpd="sng" algn="ctr">
                      <a:solidFill>
                        <a:schemeClr val="tx1"/>
                      </a:solidFill>
                      <a:prstDash val="solid"/>
                      <a:round/>
                      <a:headEnd type="none" w="med" len="med"/>
                      <a:tailEnd type="none" w="med" len="med"/>
                    </a:lnB>
                  </a:tcPr>
                </a:tc>
                <a:tc>
                  <a:txBody>
                    <a:bodyPr/>
                    <a:lstStyle/>
                    <a:p>
                      <a:pPr algn="ctr"/>
                      <a:r>
                        <a:rPr lang="es-UY" sz="5400" dirty="0"/>
                        <a:t>CRILU – Fase II</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186646"/>
                  </a:ext>
                </a:extLst>
              </a:tr>
              <a:tr h="471591">
                <a:tc>
                  <a:txBody>
                    <a:bodyPr/>
                    <a:lstStyle/>
                    <a:p>
                      <a:pPr marL="0" algn="ctr" defTabSz="914377" rtl="0" eaLnBrk="1" latinLnBrk="0" hangingPunct="1"/>
                      <a:r>
                        <a:rPr lang="es-UY" sz="1800" b="1" kern="1200" dirty="0">
                          <a:solidFill>
                            <a:schemeClr val="dk1"/>
                          </a:solidFill>
                          <a:latin typeface="+mn-lt"/>
                          <a:ea typeface="+mn-ea"/>
                          <a:cs typeface="+mn-cs"/>
                        </a:rPr>
                        <a:t>CLASIFICACIÓN DE INTEGRANTES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latinLnBrk="0" hangingPunct="1"/>
                      <a:r>
                        <a:rPr lang="es-UY" sz="2000" b="1" kern="1200" dirty="0">
                          <a:solidFill>
                            <a:schemeClr val="dk1"/>
                          </a:solidFill>
                          <a:latin typeface="+mn-lt"/>
                          <a:ea typeface="+mn-ea"/>
                          <a:cs typeface="+mn-cs"/>
                        </a:rPr>
                        <a:t>Consorciados Fundadores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377" rtl="0" eaLnBrk="1" latinLnBrk="0" hangingPunct="1"/>
                      <a:r>
                        <a:rPr lang="es-UY" sz="2000" b="1" kern="1200" dirty="0">
                          <a:solidFill>
                            <a:schemeClr val="dk1"/>
                          </a:solidFill>
                          <a:latin typeface="+mn-lt"/>
                          <a:ea typeface="+mn-ea"/>
                          <a:cs typeface="+mn-cs"/>
                        </a:rPr>
                        <a:t>Consorciados Fundadores y Adherentes I y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352419"/>
                  </a:ext>
                </a:extLst>
              </a:tr>
              <a:tr h="630927">
                <a:tc>
                  <a:txBody>
                    <a:bodyPr/>
                    <a:lstStyle/>
                    <a:p>
                      <a:pPr algn="ctr"/>
                      <a:r>
                        <a:rPr lang="es-UY" b="1" dirty="0"/>
                        <a:t>PRODUCTOS Y SERVICIOS TECNOLOGICOS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Básicos y concretados en genética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´Más amplios, especializados y en base a un plan de acción con indicadores.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649296"/>
                  </a:ext>
                </a:extLst>
              </a:tr>
              <a:tr h="630927">
                <a:tc>
                  <a:txBody>
                    <a:bodyPr/>
                    <a:lstStyle/>
                    <a:p>
                      <a:pPr algn="ctr"/>
                      <a:r>
                        <a:rPr lang="es-UY" b="1" dirty="0"/>
                        <a:t>CAPACITACIÓN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dirty="0"/>
                        <a:t>Estratégica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Estratégica y estructural según plan de acción.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832257"/>
                  </a:ext>
                </a:extLst>
              </a:tr>
              <a:tr h="630927">
                <a:tc>
                  <a:txBody>
                    <a:bodyPr/>
                    <a:lstStyle/>
                    <a:p>
                      <a:pPr algn="ctr"/>
                      <a:r>
                        <a:rPr lang="es-UY" b="1" dirty="0"/>
                        <a:t>MEDICIÓN DE IMPACTO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UY" sz="2000" b="1"/>
                        <a:t>SI </a:t>
                      </a:r>
                      <a:endParaRPr lang="es-UY"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000" b="1" dirty="0"/>
                        <a:t>SI con línea de base establecida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383917"/>
                  </a:ext>
                </a:extLst>
              </a:tr>
            </a:tbl>
          </a:graphicData>
        </a:graphic>
      </p:graphicFrame>
      <p:sp>
        <p:nvSpPr>
          <p:cNvPr id="7" name="Título 1">
            <a:extLst>
              <a:ext uri="{FF2B5EF4-FFF2-40B4-BE49-F238E27FC236}">
                <a16:creationId xmlns:a16="http://schemas.microsoft.com/office/drawing/2014/main" id="{20A9C687-712B-4892-AA1F-982101C71C0B}"/>
              </a:ext>
            </a:extLst>
          </p:cNvPr>
          <p:cNvSpPr txBox="1">
            <a:spLocks/>
          </p:cNvSpPr>
          <p:nvPr/>
        </p:nvSpPr>
        <p:spPr>
          <a:xfrm>
            <a:off x="-262890" y="154115"/>
            <a:ext cx="11215760" cy="67350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UY" sz="3600" b="1">
                <a:effectLst>
                  <a:outerShdw blurRad="38100" dist="38100" dir="2700000" algn="tl">
                    <a:srgbClr val="000000">
                      <a:alpha val="43137"/>
                    </a:srgbClr>
                  </a:outerShdw>
                </a:effectLst>
              </a:rPr>
              <a:t>En resumen: Análisis comparativo entre CRILU I y CRILU II</a:t>
            </a:r>
            <a:endParaRPr lang="es-UY" sz="3600" b="1" dirty="0">
              <a:effectLst>
                <a:outerShdw blurRad="38100" dist="38100" dir="2700000" algn="tl">
                  <a:srgbClr val="000000">
                    <a:alpha val="43137"/>
                  </a:srgbClr>
                </a:outerShdw>
              </a:effectLst>
            </a:endParaRPr>
          </a:p>
        </p:txBody>
      </p:sp>
      <p:pic>
        <p:nvPicPr>
          <p:cNvPr id="9" name="Imagen 8" descr="Un grupo de ovejas en el pasto&#10;&#10;Descripción generada automáticamente con confianza media">
            <a:extLst>
              <a:ext uri="{FF2B5EF4-FFF2-40B4-BE49-F238E27FC236}">
                <a16:creationId xmlns:a16="http://schemas.microsoft.com/office/drawing/2014/main" id="{FDC50959-D525-4D5D-BCCA-6740423E5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5161867"/>
            <a:ext cx="11921491" cy="1542018"/>
          </a:xfrm>
          <a:prstGeom prst="rect">
            <a:avLst/>
          </a:prstGeom>
        </p:spPr>
      </p:pic>
    </p:spTree>
    <p:extLst>
      <p:ext uri="{BB962C8B-B14F-4D97-AF65-F5344CB8AC3E}">
        <p14:creationId xmlns:p14="http://schemas.microsoft.com/office/powerpoint/2010/main" val="1202584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Señal de dirección&#10;&#10;Descripción generada automáticamente con confianza media">
            <a:extLst>
              <a:ext uri="{FF2B5EF4-FFF2-40B4-BE49-F238E27FC236}">
                <a16:creationId xmlns:a16="http://schemas.microsoft.com/office/drawing/2014/main" id="{015B49FE-AE00-4F87-931F-2BA31C506B49}"/>
              </a:ext>
            </a:extLst>
          </p:cNvPr>
          <p:cNvPicPr>
            <a:picLocks noChangeAspect="1"/>
          </p:cNvPicPr>
          <p:nvPr/>
        </p:nvPicPr>
        <p:blipFill rotWithShape="1">
          <a:blip r:embed="rId3">
            <a:extLst>
              <a:ext uri="{28A0092B-C50C-407E-A947-70E740481C1C}">
                <a14:useLocalDpi xmlns:a14="http://schemas.microsoft.com/office/drawing/2010/main" val="0"/>
              </a:ext>
            </a:extLst>
          </a:blip>
          <a:srcRect l="16976" r="3024"/>
          <a:stretch/>
        </p:blipFill>
        <p:spPr>
          <a:xfrm>
            <a:off x="20" y="10"/>
            <a:ext cx="12191980" cy="6857990"/>
          </a:xfrm>
          <a:prstGeom prst="rect">
            <a:avLst/>
          </a:prstGeom>
        </p:spPr>
      </p:pic>
      <p:sp>
        <p:nvSpPr>
          <p:cNvPr id="42"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D1791B53-53CB-43C1-8A41-8E6AB428893E}"/>
              </a:ext>
            </a:extLst>
          </p:cNvPr>
          <p:cNvSpPr txBox="1"/>
          <p:nvPr/>
        </p:nvSpPr>
        <p:spPr>
          <a:xfrm>
            <a:off x="523875" y="5317240"/>
            <a:ext cx="11210925"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Tenemos</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una</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base </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sólida</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de trabajo conjunto¡</a:t>
            </a:r>
          </a:p>
        </p:txBody>
      </p:sp>
      <p:cxnSp>
        <p:nvCxnSpPr>
          <p:cNvPr id="43"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258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Aplicación">
            <a:extLst>
              <a:ext uri="{FF2B5EF4-FFF2-40B4-BE49-F238E27FC236}">
                <a16:creationId xmlns:a16="http://schemas.microsoft.com/office/drawing/2014/main" id="{625AF575-1F9B-114C-E91F-BA53641D2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70"/>
            <a:ext cx="12192000" cy="6836229"/>
          </a:xfrm>
          <a:prstGeom prst="rect">
            <a:avLst/>
          </a:prstGeom>
        </p:spPr>
      </p:pic>
      <p:sp>
        <p:nvSpPr>
          <p:cNvPr id="42"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D1791B53-53CB-43C1-8A41-8E6AB428893E}"/>
              </a:ext>
            </a:extLst>
          </p:cNvPr>
          <p:cNvSpPr txBox="1"/>
          <p:nvPr/>
        </p:nvSpPr>
        <p:spPr>
          <a:xfrm>
            <a:off x="425905" y="6090131"/>
            <a:ext cx="11210925" cy="744836"/>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Juntos</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construimos</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futuro</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a:t>
            </a:r>
            <a:r>
              <a:rPr lang="en-US" sz="4800" b="1" dirty="0" err="1">
                <a:solidFill>
                  <a:schemeClr val="tx1">
                    <a:lumMod val="85000"/>
                    <a:lumOff val="15000"/>
                  </a:schemeClr>
                </a:solidFill>
                <a:effectLst>
                  <a:outerShdw blurRad="38100" dist="38100" dir="2700000" algn="tl">
                    <a:srgbClr val="000000">
                      <a:alpha val="43137"/>
                    </a:srgbClr>
                  </a:outerShdw>
                </a:effectLst>
                <a:latin typeface="+mj-lt"/>
                <a:ea typeface="+mj-ea"/>
                <a:cs typeface="+mj-cs"/>
              </a:rPr>
              <a:t>Muchas</a:t>
            </a:r>
            <a:r>
              <a:rPr lang="en-US" sz="4800" b="1" dirty="0">
                <a:solidFill>
                  <a:schemeClr val="tx1">
                    <a:lumMod val="85000"/>
                    <a:lumOff val="15000"/>
                  </a:schemeClr>
                </a:solidFill>
                <a:effectLst>
                  <a:outerShdw blurRad="38100" dist="38100" dir="2700000" algn="tl">
                    <a:srgbClr val="000000">
                      <a:alpha val="43137"/>
                    </a:srgbClr>
                  </a:outerShdw>
                </a:effectLst>
                <a:latin typeface="+mj-lt"/>
                <a:ea typeface="+mj-ea"/>
                <a:cs typeface="+mj-cs"/>
              </a:rPr>
              <a:t> gracias! </a:t>
            </a:r>
          </a:p>
        </p:txBody>
      </p:sp>
      <p:cxnSp>
        <p:nvCxnSpPr>
          <p:cNvPr id="43"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77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3B66CC7-8643-42DF-8795-56340C7CABBD}"/>
              </a:ext>
            </a:extLst>
          </p:cNvPr>
          <p:cNvSpPr>
            <a:spLocks noGrp="1"/>
          </p:cNvSpPr>
          <p:nvPr>
            <p:ph type="title"/>
          </p:nvPr>
        </p:nvSpPr>
        <p:spPr>
          <a:xfrm>
            <a:off x="838200" y="585216"/>
            <a:ext cx="10515600" cy="1325563"/>
          </a:xfrm>
        </p:spPr>
        <p:txBody>
          <a:bodyPr vert="horz" lIns="91440" tIns="45720" rIns="91440" bIns="45720" rtlCol="0" anchor="ctr">
            <a:normAutofit/>
          </a:bodyPr>
          <a:lstStyle/>
          <a:p>
            <a:pPr defTabSz="914400"/>
            <a:r>
              <a:rPr lang="en-US" sz="4800" b="1" dirty="0">
                <a:solidFill>
                  <a:schemeClr val="bg1"/>
                </a:solidFill>
              </a:rPr>
              <a:t>1. </a:t>
            </a:r>
            <a:r>
              <a:rPr lang="en-US" sz="4800" b="1" dirty="0" err="1">
                <a:solidFill>
                  <a:schemeClr val="bg1"/>
                </a:solidFill>
              </a:rPr>
              <a:t>Impactos</a:t>
            </a:r>
            <a:r>
              <a:rPr lang="en-US" sz="4800" b="1" dirty="0">
                <a:solidFill>
                  <a:schemeClr val="bg1"/>
                </a:solidFill>
              </a:rPr>
              <a:t> del CRILU: </a:t>
            </a:r>
            <a:r>
              <a:rPr lang="en-US" sz="4800" b="1" dirty="0" err="1">
                <a:solidFill>
                  <a:schemeClr val="bg1"/>
                </a:solidFill>
              </a:rPr>
              <a:t>Fase</a:t>
            </a:r>
            <a:r>
              <a:rPr lang="en-US" sz="4800" b="1" dirty="0">
                <a:solidFill>
                  <a:schemeClr val="bg1"/>
                </a:solidFill>
              </a:rPr>
              <a:t> I </a:t>
            </a:r>
          </a:p>
        </p:txBody>
      </p:sp>
      <p:pic>
        <p:nvPicPr>
          <p:cNvPr id="5" name="Imagen 4" descr="Una manada de vacas en el campo&#10;&#10;Descripción generada automáticamente">
            <a:extLst>
              <a:ext uri="{FF2B5EF4-FFF2-40B4-BE49-F238E27FC236}">
                <a16:creationId xmlns:a16="http://schemas.microsoft.com/office/drawing/2014/main" id="{1B1C36C5-371D-429D-A68A-6FD720DF89E5}"/>
              </a:ext>
            </a:extLst>
          </p:cNvPr>
          <p:cNvPicPr>
            <a:picLocks noChangeAspect="1"/>
          </p:cNvPicPr>
          <p:nvPr/>
        </p:nvPicPr>
        <p:blipFill rotWithShape="1">
          <a:blip r:embed="rId3"/>
          <a:srcRect l="3895" r="264" b="-3"/>
          <a:stretch/>
        </p:blipFill>
        <p:spPr>
          <a:xfrm>
            <a:off x="236221" y="2386584"/>
            <a:ext cx="5620293" cy="4094417"/>
          </a:xfrm>
          <a:prstGeom prst="rect">
            <a:avLst/>
          </a:prstGeom>
        </p:spPr>
      </p:pic>
      <p:sp>
        <p:nvSpPr>
          <p:cNvPr id="4" name="CuadroTexto 3">
            <a:extLst>
              <a:ext uri="{FF2B5EF4-FFF2-40B4-BE49-F238E27FC236}">
                <a16:creationId xmlns:a16="http://schemas.microsoft.com/office/drawing/2014/main" id="{4205129D-EF5F-4E60-9907-79DEF1DDD660}"/>
              </a:ext>
            </a:extLst>
          </p:cNvPr>
          <p:cNvSpPr txBox="1"/>
          <p:nvPr/>
        </p:nvSpPr>
        <p:spPr>
          <a:xfrm>
            <a:off x="5965371" y="2240280"/>
            <a:ext cx="5990409" cy="4526279"/>
          </a:xfrm>
          <a:prstGeom prst="rect">
            <a:avLst/>
          </a:prstGeom>
        </p:spPr>
        <p:txBody>
          <a:bodyPr vert="horz" lIns="91440" tIns="45720" rIns="91440" bIns="45720" rtlCol="0" anchor="ctr">
            <a:normAutofit fontScale="92500"/>
          </a:bodyPr>
          <a:lstStyle/>
          <a:p>
            <a:pPr marL="400050" indent="-285750">
              <a:lnSpc>
                <a:spcPct val="90000"/>
              </a:lnSpc>
              <a:spcAft>
                <a:spcPts val="600"/>
              </a:spcAft>
              <a:buFont typeface="Wingdings" panose="05000000000000000000" pitchFamily="2" charset="2"/>
              <a:buChar char="ü"/>
            </a:pPr>
            <a:r>
              <a:rPr lang="en-US" sz="2000" b="1" i="1" dirty="0">
                <a:effectLst>
                  <a:outerShdw blurRad="38100" dist="38100" dir="2700000" algn="tl">
                    <a:srgbClr val="000000">
                      <a:alpha val="43137"/>
                    </a:srgbClr>
                  </a:outerShdw>
                </a:effectLst>
              </a:rPr>
              <a:t>Nuevo </a:t>
            </a:r>
            <a:r>
              <a:rPr lang="en-US" sz="2000" b="1" i="1" dirty="0" err="1">
                <a:effectLst>
                  <a:outerShdw blurRad="38100" dist="38100" dir="2700000" algn="tl">
                    <a:srgbClr val="000000">
                      <a:alpha val="43137"/>
                    </a:srgbClr>
                  </a:outerShdw>
                </a:effectLst>
              </a:rPr>
              <a:t>agronegocio</a:t>
            </a:r>
            <a:r>
              <a:rPr lang="en-US" sz="2000" b="1" i="1" dirty="0">
                <a:effectLst>
                  <a:outerShdw blurRad="38100" dist="38100" dir="2700000" algn="tl">
                    <a:srgbClr val="000000">
                      <a:alpha val="43137"/>
                    </a:srgbClr>
                  </a:outerShdw>
                </a:effectLst>
              </a:rPr>
              <a:t> para los </a:t>
            </a:r>
            <a:r>
              <a:rPr lang="en-US" sz="2000" b="1" i="1" dirty="0" err="1">
                <a:effectLst>
                  <a:outerShdw blurRad="38100" dist="38100" dir="2700000" algn="tl">
                    <a:srgbClr val="000000">
                      <a:alpha val="43137"/>
                    </a:srgbClr>
                  </a:outerShdw>
                </a:effectLst>
              </a:rPr>
              <a:t>ovinos</a:t>
            </a:r>
            <a:r>
              <a:rPr lang="en-US" sz="2000" b="1" i="1" dirty="0">
                <a:effectLst>
                  <a:outerShdw blurRad="38100" dist="38100" dir="2700000" algn="tl">
                    <a:srgbClr val="000000">
                      <a:alpha val="43137"/>
                    </a:srgbClr>
                  </a:outerShdw>
                </a:effectLst>
              </a:rPr>
              <a:t> a </a:t>
            </a:r>
            <a:r>
              <a:rPr lang="en-US" sz="2000" b="1" i="1" dirty="0" err="1">
                <a:effectLst>
                  <a:outerShdw blurRad="38100" dist="38100" dir="2700000" algn="tl">
                    <a:srgbClr val="000000">
                      <a:alpha val="43137"/>
                    </a:srgbClr>
                  </a:outerShdw>
                </a:effectLst>
              </a:rPr>
              <a:t>nivel</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nacional</a:t>
            </a:r>
            <a:r>
              <a:rPr lang="en-US" sz="2000" b="1" i="1" dirty="0">
                <a:effectLst>
                  <a:outerShdw blurRad="38100" dist="38100" dir="2700000" algn="tl">
                    <a:srgbClr val="000000">
                      <a:alpha val="43137"/>
                    </a:srgbClr>
                  </a:outerShdw>
                </a:effectLst>
              </a:rPr>
              <a:t>.</a:t>
            </a:r>
          </a:p>
          <a:p>
            <a:pPr marL="400050" indent="-285750">
              <a:lnSpc>
                <a:spcPct val="90000"/>
              </a:lnSpc>
              <a:spcAft>
                <a:spcPts val="600"/>
              </a:spcAft>
              <a:buFont typeface="Wingdings" panose="05000000000000000000" pitchFamily="2" charset="2"/>
              <a:buChar char="ü"/>
            </a:pPr>
            <a:endParaRPr lang="en-US" sz="2000" b="1" i="1" dirty="0">
              <a:effectLst>
                <a:outerShdw blurRad="38100" dist="38100" dir="2700000" algn="tl">
                  <a:srgbClr val="000000">
                    <a:alpha val="43137"/>
                  </a:srgbClr>
                </a:outerShdw>
              </a:effectLst>
            </a:endParaRPr>
          </a:p>
          <a:p>
            <a:pPr marL="400050" indent="-285750">
              <a:lnSpc>
                <a:spcPct val="90000"/>
              </a:lnSpc>
              <a:spcAft>
                <a:spcPts val="600"/>
              </a:spcAft>
              <a:buFont typeface="Wingdings" panose="05000000000000000000" pitchFamily="2" charset="2"/>
              <a:buChar char="ü"/>
            </a:pPr>
            <a:r>
              <a:rPr lang="en-US" sz="2000" b="1" i="1" dirty="0" err="1">
                <a:effectLst>
                  <a:outerShdw blurRad="38100" dist="38100" dir="2700000" algn="tl">
                    <a:srgbClr val="000000">
                      <a:alpha val="43137"/>
                    </a:srgbClr>
                  </a:outerShdw>
                </a:effectLst>
              </a:rPr>
              <a:t>Paquete</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tecnología</a:t>
            </a:r>
            <a:r>
              <a:rPr lang="en-US" sz="2000" b="1" i="1" dirty="0">
                <a:effectLst>
                  <a:outerShdw blurRad="38100" dist="38100" dir="2700000" algn="tl">
                    <a:srgbClr val="000000">
                      <a:alpha val="43137"/>
                    </a:srgbClr>
                  </a:outerShdw>
                </a:effectLst>
              </a:rPr>
              <a:t> disponible y </a:t>
            </a:r>
            <a:r>
              <a:rPr lang="en-US" sz="2000" b="1" i="1" dirty="0" err="1">
                <a:effectLst>
                  <a:outerShdw blurRad="38100" dist="38100" dir="2700000" algn="tl">
                    <a:srgbClr val="000000">
                      <a:alpha val="43137"/>
                    </a:srgbClr>
                  </a:outerShdw>
                </a:effectLst>
              </a:rPr>
              <a:t>probado</a:t>
            </a:r>
            <a:r>
              <a:rPr lang="en-US" sz="2000" b="1" i="1" dirty="0">
                <a:effectLst>
                  <a:outerShdw blurRad="38100" dist="38100" dir="2700000" algn="tl">
                    <a:srgbClr val="000000">
                      <a:alpha val="43137"/>
                    </a:srgbClr>
                  </a:outerShdw>
                </a:effectLst>
              </a:rPr>
              <a:t> que </a:t>
            </a:r>
            <a:r>
              <a:rPr lang="en-US" sz="2000" b="1" i="1" dirty="0" err="1">
                <a:effectLst>
                  <a:outerShdw blurRad="38100" dist="38100" dir="2700000" algn="tl">
                    <a:srgbClr val="000000">
                      <a:alpha val="43137"/>
                    </a:srgbClr>
                  </a:outerShdw>
                </a:effectLst>
              </a:rPr>
              <a:t>aumenta</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productividad</a:t>
            </a:r>
            <a:r>
              <a:rPr lang="en-US" sz="2000" b="1" i="1" dirty="0">
                <a:effectLst>
                  <a:outerShdw blurRad="38100" dist="38100" dir="2700000" algn="tl">
                    <a:srgbClr val="000000">
                      <a:alpha val="43137"/>
                    </a:srgbClr>
                  </a:outerShdw>
                </a:effectLst>
              </a:rPr>
              <a:t> e </a:t>
            </a:r>
            <a:r>
              <a:rPr lang="en-US" sz="2000" b="1" i="1" dirty="0" err="1">
                <a:effectLst>
                  <a:outerShdw blurRad="38100" dist="38100" dir="2700000" algn="tl">
                    <a:srgbClr val="000000">
                      <a:alpha val="43137"/>
                    </a:srgbClr>
                  </a:outerShdw>
                </a:effectLst>
              </a:rPr>
              <a:t>ingreso</a:t>
            </a:r>
            <a:r>
              <a:rPr lang="en-US" sz="2000" b="1" i="1" dirty="0">
                <a:effectLst>
                  <a:outerShdw blurRad="38100" dist="38100" dir="2700000" algn="tl">
                    <a:srgbClr val="000000">
                      <a:alpha val="43137"/>
                    </a:srgbClr>
                  </a:outerShdw>
                </a:effectLst>
              </a:rPr>
              <a:t> de los </a:t>
            </a:r>
            <a:r>
              <a:rPr lang="en-US" sz="2000" b="1" i="1" dirty="0" err="1">
                <a:effectLst>
                  <a:outerShdw blurRad="38100" dist="38100" dir="2700000" algn="tl">
                    <a:srgbClr val="000000">
                      <a:alpha val="43137"/>
                    </a:srgbClr>
                  </a:outerShdw>
                </a:effectLst>
              </a:rPr>
              <a:t>productores</a:t>
            </a:r>
            <a:r>
              <a:rPr lang="en-US" sz="2000" b="1" i="1" dirty="0">
                <a:effectLst>
                  <a:outerShdw blurRad="38100" dist="38100" dir="2700000" algn="tl">
                    <a:srgbClr val="000000">
                      <a:alpha val="43137"/>
                    </a:srgbClr>
                  </a:outerShdw>
                </a:effectLst>
              </a:rPr>
              <a:t> en </a:t>
            </a:r>
            <a:r>
              <a:rPr lang="en-US" sz="2000" b="1" i="1" dirty="0" err="1">
                <a:effectLst>
                  <a:outerShdw blurRad="38100" dist="38100" dir="2700000" algn="tl">
                    <a:srgbClr val="000000">
                      <a:alpha val="43137"/>
                    </a:srgbClr>
                  </a:outerShdw>
                </a:effectLst>
              </a:rPr>
              <a:t>suelos</a:t>
            </a:r>
            <a:r>
              <a:rPr lang="en-US" sz="2000" b="1" i="1" dirty="0">
                <a:effectLst>
                  <a:outerShdw blurRad="38100" dist="38100" dir="2700000" algn="tl">
                    <a:srgbClr val="000000">
                      <a:alpha val="43137"/>
                    </a:srgbClr>
                  </a:outerShdw>
                </a:effectLst>
              </a:rPr>
              <a:t> con </a:t>
            </a:r>
            <a:r>
              <a:rPr lang="en-US" sz="2000" b="1" i="1" dirty="0" err="1">
                <a:effectLst>
                  <a:outerShdw blurRad="38100" dist="38100" dir="2700000" algn="tl">
                    <a:srgbClr val="000000">
                      <a:alpha val="43137"/>
                    </a:srgbClr>
                  </a:outerShdw>
                </a:effectLst>
              </a:rPr>
              <a:t>escasas</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alternativas</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productivas</a:t>
            </a:r>
            <a:r>
              <a:rPr lang="en-US" sz="2000" b="1" i="1" dirty="0">
                <a:effectLst>
                  <a:outerShdw blurRad="38100" dist="38100" dir="2700000" algn="tl">
                    <a:srgbClr val="000000">
                      <a:alpha val="43137"/>
                    </a:srgbClr>
                  </a:outerShdw>
                </a:effectLst>
              </a:rPr>
              <a:t>.</a:t>
            </a:r>
          </a:p>
          <a:p>
            <a:pPr marL="400050" indent="-285750">
              <a:lnSpc>
                <a:spcPct val="90000"/>
              </a:lnSpc>
              <a:spcAft>
                <a:spcPts val="600"/>
              </a:spcAft>
              <a:buFont typeface="Wingdings" panose="05000000000000000000" pitchFamily="2" charset="2"/>
              <a:buChar char="ü"/>
            </a:pPr>
            <a:endParaRPr lang="en-US" sz="2000" b="1" i="1" dirty="0">
              <a:effectLst>
                <a:outerShdw blurRad="38100" dist="38100" dir="2700000" algn="tl">
                  <a:srgbClr val="000000">
                    <a:alpha val="43137"/>
                  </a:srgbClr>
                </a:outerShdw>
              </a:effectLst>
            </a:endParaRPr>
          </a:p>
          <a:p>
            <a:pPr marL="400050" indent="-285750">
              <a:lnSpc>
                <a:spcPct val="90000"/>
              </a:lnSpc>
              <a:spcAft>
                <a:spcPts val="600"/>
              </a:spcAft>
              <a:buFont typeface="Wingdings" panose="05000000000000000000" pitchFamily="2" charset="2"/>
              <a:buChar char="ü"/>
            </a:pPr>
            <a:r>
              <a:rPr lang="en-US" sz="2000" b="1" i="1" dirty="0">
                <a:effectLst>
                  <a:outerShdw blurRad="38100" dist="38100" dir="2700000" algn="tl">
                    <a:srgbClr val="000000">
                      <a:alpha val="43137"/>
                    </a:srgbClr>
                  </a:outerShdw>
                </a:effectLst>
              </a:rPr>
              <a:t>Se </a:t>
            </a:r>
            <a:r>
              <a:rPr lang="en-US" sz="2000" b="1" i="1" dirty="0" err="1">
                <a:effectLst>
                  <a:outerShdw blurRad="38100" dist="38100" dir="2700000" algn="tl">
                    <a:srgbClr val="000000">
                      <a:alpha val="43137"/>
                    </a:srgbClr>
                  </a:outerShdw>
                </a:effectLst>
              </a:rPr>
              <a:t>cambio</a:t>
            </a:r>
            <a:r>
              <a:rPr lang="en-US" sz="2000" b="1" i="1" dirty="0">
                <a:effectLst>
                  <a:outerShdw blurRad="38100" dist="38100" dir="2700000" algn="tl">
                    <a:srgbClr val="000000">
                      <a:alpha val="43137"/>
                    </a:srgbClr>
                  </a:outerShdw>
                </a:effectLst>
              </a:rPr>
              <a:t> el </a:t>
            </a:r>
            <a:r>
              <a:rPr lang="en-US" sz="2000" b="1" i="1" dirty="0" err="1">
                <a:effectLst>
                  <a:outerShdw blurRad="38100" dist="38100" dir="2700000" algn="tl">
                    <a:srgbClr val="000000">
                      <a:alpha val="43137"/>
                    </a:srgbClr>
                  </a:outerShdw>
                </a:effectLst>
              </a:rPr>
              <a:t>perfil</a:t>
            </a:r>
            <a:r>
              <a:rPr lang="en-US" sz="2000" b="1" i="1" dirty="0">
                <a:effectLst>
                  <a:outerShdw blurRad="38100" dist="38100" dir="2700000" algn="tl">
                    <a:srgbClr val="000000">
                      <a:alpha val="43137"/>
                    </a:srgbClr>
                  </a:outerShdw>
                </a:effectLst>
              </a:rPr>
              <a:t> de la </a:t>
            </a:r>
            <a:r>
              <a:rPr lang="en-US" sz="2000" b="1" i="1" dirty="0" err="1">
                <a:effectLst>
                  <a:outerShdw blurRad="38100" dist="38100" dir="2700000" algn="tl">
                    <a:srgbClr val="000000">
                      <a:alpha val="43137"/>
                    </a:srgbClr>
                  </a:outerShdw>
                </a:effectLst>
              </a:rPr>
              <a:t>producción</a:t>
            </a:r>
            <a:r>
              <a:rPr lang="en-US" sz="2000" b="1" i="1" dirty="0">
                <a:effectLst>
                  <a:outerShdw blurRad="38100" dist="38100" dir="2700000" algn="tl">
                    <a:srgbClr val="000000">
                      <a:alpha val="43137"/>
                    </a:srgbClr>
                  </a:outerShdw>
                </a:effectLst>
              </a:rPr>
              <a:t> de </a:t>
            </a:r>
            <a:r>
              <a:rPr lang="en-US" sz="2000" b="1" i="1" dirty="0" err="1">
                <a:effectLst>
                  <a:outerShdw blurRad="38100" dist="38100" dir="2700000" algn="tl">
                    <a:srgbClr val="000000">
                      <a:alpha val="43137"/>
                    </a:srgbClr>
                  </a:outerShdw>
                </a:effectLst>
              </a:rPr>
              <a:t>lanas</a:t>
            </a:r>
            <a:r>
              <a:rPr lang="en-US" sz="2000" b="1" i="1" dirty="0">
                <a:effectLst>
                  <a:outerShdw blurRad="38100" dist="38100" dir="2700000" algn="tl">
                    <a:srgbClr val="000000">
                      <a:alpha val="43137"/>
                    </a:srgbClr>
                  </a:outerShdw>
                </a:effectLst>
              </a:rPr>
              <a:t> del Uruguay </a:t>
            </a:r>
            <a:r>
              <a:rPr lang="en-US" sz="2000" b="1" i="1" dirty="0" err="1">
                <a:effectLst>
                  <a:outerShdw blurRad="38100" dist="38100" dir="2700000" algn="tl">
                    <a:srgbClr val="000000">
                      <a:alpha val="43137"/>
                    </a:srgbClr>
                  </a:outerShdw>
                </a:effectLst>
              </a:rPr>
              <a:t>hacia</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escenarios</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más</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competitivos</a:t>
            </a:r>
            <a:r>
              <a:rPr lang="en-US" sz="2000" b="1" i="1" dirty="0">
                <a:effectLst>
                  <a:outerShdw blurRad="38100" dist="38100" dir="2700000" algn="tl">
                    <a:srgbClr val="000000">
                      <a:alpha val="43137"/>
                    </a:srgbClr>
                  </a:outerShdw>
                </a:effectLst>
              </a:rPr>
              <a:t>.</a:t>
            </a:r>
          </a:p>
          <a:p>
            <a:pPr marL="400050" indent="-285750">
              <a:lnSpc>
                <a:spcPct val="90000"/>
              </a:lnSpc>
              <a:spcAft>
                <a:spcPts val="600"/>
              </a:spcAft>
              <a:buFont typeface="Wingdings" panose="05000000000000000000" pitchFamily="2" charset="2"/>
              <a:buChar char="ü"/>
            </a:pPr>
            <a:endParaRPr lang="en-US" sz="2000" b="1" i="1" dirty="0">
              <a:effectLst>
                <a:outerShdw blurRad="38100" dist="38100" dir="2700000" algn="tl">
                  <a:srgbClr val="000000">
                    <a:alpha val="43137"/>
                  </a:srgbClr>
                </a:outerShdw>
              </a:effectLst>
            </a:endParaRPr>
          </a:p>
          <a:p>
            <a:pPr marL="400050" indent="-285750">
              <a:lnSpc>
                <a:spcPct val="90000"/>
              </a:lnSpc>
              <a:spcAft>
                <a:spcPts val="600"/>
              </a:spcAft>
              <a:buFont typeface="Wingdings" panose="05000000000000000000" pitchFamily="2" charset="2"/>
              <a:buChar char="ü"/>
            </a:pPr>
            <a:r>
              <a:rPr lang="en-US" sz="2000" b="1" i="1" dirty="0" err="1">
                <a:effectLst>
                  <a:outerShdw blurRad="38100" dist="38100" dir="2700000" algn="tl">
                    <a:srgbClr val="000000">
                      <a:alpha val="43137"/>
                    </a:srgbClr>
                  </a:outerShdw>
                </a:effectLst>
              </a:rPr>
              <a:t>Impacto</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socioeconómico</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directos</a:t>
            </a:r>
            <a:r>
              <a:rPr lang="en-US" sz="2000" b="1" i="1" dirty="0">
                <a:effectLst>
                  <a:outerShdw blurRad="38100" dist="38100" dir="2700000" algn="tl">
                    <a:srgbClr val="000000">
                      <a:alpha val="43137"/>
                    </a:srgbClr>
                  </a:outerShdw>
                </a:effectLst>
              </a:rPr>
              <a:t> para solo 150 </a:t>
            </a:r>
            <a:r>
              <a:rPr lang="en-US" sz="2000" b="1" i="1" dirty="0" err="1">
                <a:effectLst>
                  <a:outerShdw blurRad="38100" dist="38100" dir="2700000" algn="tl">
                    <a:srgbClr val="000000">
                      <a:alpha val="43137"/>
                    </a:srgbClr>
                  </a:outerShdw>
                </a:effectLst>
              </a:rPr>
              <a:t>productores</a:t>
            </a:r>
            <a:r>
              <a:rPr lang="en-US" sz="2000" b="1" i="1" dirty="0">
                <a:effectLst>
                  <a:outerShdw blurRad="38100" dist="38100" dir="2700000" algn="tl">
                    <a:srgbClr val="000000">
                      <a:alpha val="43137"/>
                    </a:srgbClr>
                  </a:outerShdw>
                </a:effectLst>
              </a:rPr>
              <a:t> genera </a:t>
            </a:r>
            <a:r>
              <a:rPr lang="en-US" sz="2000" b="1" i="1" dirty="0" err="1">
                <a:effectLst>
                  <a:outerShdw blurRad="38100" dist="38100" dir="2700000" algn="tl">
                    <a:srgbClr val="000000">
                      <a:alpha val="43137"/>
                    </a:srgbClr>
                  </a:outerShdw>
                </a:effectLst>
              </a:rPr>
              <a:t>más</a:t>
            </a:r>
            <a:r>
              <a:rPr lang="en-US" sz="2000" b="1" i="1" dirty="0">
                <a:effectLst>
                  <a:outerShdw blurRad="38100" dist="38100" dir="2700000" algn="tl">
                    <a:srgbClr val="000000">
                      <a:alpha val="43137"/>
                    </a:srgbClr>
                  </a:outerShdw>
                </a:effectLst>
              </a:rPr>
              <a:t> de 50 </a:t>
            </a:r>
            <a:r>
              <a:rPr lang="en-US" sz="2000" b="1" i="1" dirty="0" err="1">
                <a:effectLst>
                  <a:outerShdw blurRad="38100" dist="38100" dir="2700000" algn="tl">
                    <a:srgbClr val="000000">
                      <a:alpha val="43137"/>
                    </a:srgbClr>
                  </a:outerShdw>
                </a:effectLst>
              </a:rPr>
              <a:t>millones</a:t>
            </a:r>
            <a:r>
              <a:rPr lang="en-US" sz="2000" b="1" i="1" dirty="0">
                <a:effectLst>
                  <a:outerShdw blurRad="38100" dist="38100" dir="2700000" algn="tl">
                    <a:srgbClr val="000000">
                      <a:alpha val="43137"/>
                    </a:srgbClr>
                  </a:outerShdw>
                </a:effectLst>
              </a:rPr>
              <a:t> de </a:t>
            </a:r>
            <a:r>
              <a:rPr lang="en-US" sz="2000" b="1" i="1" dirty="0" err="1">
                <a:effectLst>
                  <a:outerShdw blurRad="38100" dist="38100" dir="2700000" algn="tl">
                    <a:srgbClr val="000000">
                      <a:alpha val="43137"/>
                    </a:srgbClr>
                  </a:outerShdw>
                </a:effectLst>
              </a:rPr>
              <a:t>dólares</a:t>
            </a:r>
            <a:r>
              <a:rPr lang="en-US" sz="2000" b="1" i="1" dirty="0">
                <a:effectLst>
                  <a:outerShdw blurRad="38100" dist="38100" dir="2700000" algn="tl">
                    <a:srgbClr val="000000">
                      <a:alpha val="43137"/>
                    </a:srgbClr>
                  </a:outerShdw>
                </a:effectLst>
              </a:rPr>
              <a:t>.</a:t>
            </a:r>
          </a:p>
          <a:p>
            <a:pPr marL="400050" indent="-285750">
              <a:lnSpc>
                <a:spcPct val="90000"/>
              </a:lnSpc>
              <a:spcAft>
                <a:spcPts val="600"/>
              </a:spcAft>
              <a:buFont typeface="Wingdings" panose="05000000000000000000" pitchFamily="2" charset="2"/>
              <a:buChar char="ü"/>
            </a:pPr>
            <a:endParaRPr lang="en-US" sz="2000" b="1" i="1" dirty="0">
              <a:effectLst>
                <a:outerShdw blurRad="38100" dist="38100" dir="2700000" algn="tl">
                  <a:srgbClr val="000000">
                    <a:alpha val="43137"/>
                  </a:srgbClr>
                </a:outerShdw>
              </a:effectLst>
            </a:endParaRPr>
          </a:p>
          <a:p>
            <a:pPr marL="400050" indent="-285750">
              <a:lnSpc>
                <a:spcPct val="90000"/>
              </a:lnSpc>
              <a:spcAft>
                <a:spcPts val="600"/>
              </a:spcAft>
              <a:buFont typeface="Wingdings" panose="05000000000000000000" pitchFamily="2" charset="2"/>
              <a:buChar char="ü"/>
            </a:pPr>
            <a:r>
              <a:rPr lang="en-US" sz="2000" b="1" i="1" dirty="0">
                <a:effectLst>
                  <a:outerShdw blurRad="38100" dist="38100" dir="2700000" algn="tl">
                    <a:srgbClr val="000000">
                      <a:alpha val="43137"/>
                    </a:srgbClr>
                  </a:outerShdw>
                </a:effectLst>
              </a:rPr>
              <a:t>Se </a:t>
            </a:r>
            <a:r>
              <a:rPr lang="en-US" sz="2000" b="1" i="1" dirty="0" err="1">
                <a:effectLst>
                  <a:outerShdw blurRad="38100" dist="38100" dir="2700000" algn="tl">
                    <a:srgbClr val="000000">
                      <a:alpha val="43137"/>
                    </a:srgbClr>
                  </a:outerShdw>
                </a:effectLst>
              </a:rPr>
              <a:t>generó</a:t>
            </a:r>
            <a:r>
              <a:rPr lang="en-US" sz="2000" b="1" i="1" dirty="0">
                <a:effectLst>
                  <a:outerShdw blurRad="38100" dist="38100" dir="2700000" algn="tl">
                    <a:srgbClr val="000000">
                      <a:alpha val="43137"/>
                    </a:srgbClr>
                  </a:outerShdw>
                </a:effectLst>
              </a:rPr>
              <a:t> una </a:t>
            </a:r>
            <a:r>
              <a:rPr lang="en-US" sz="2000" b="1" i="1" dirty="0" err="1">
                <a:effectLst>
                  <a:outerShdw blurRad="38100" dist="38100" dir="2700000" algn="tl">
                    <a:srgbClr val="000000">
                      <a:alpha val="43137"/>
                    </a:srgbClr>
                  </a:outerShdw>
                </a:effectLst>
              </a:rPr>
              <a:t>nueva</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innovación</a:t>
            </a:r>
            <a:r>
              <a:rPr lang="en-US" sz="2000" b="1" i="1" dirty="0">
                <a:effectLst>
                  <a:outerShdw blurRad="38100" dist="38100" dir="2700000" algn="tl">
                    <a:srgbClr val="000000">
                      <a:alpha val="43137"/>
                    </a:srgbClr>
                  </a:outerShdw>
                </a:effectLst>
              </a:rPr>
              <a:t> </a:t>
            </a:r>
            <a:r>
              <a:rPr lang="en-US" sz="2000" b="1" i="1" dirty="0" err="1">
                <a:effectLst>
                  <a:outerShdw blurRad="38100" dist="38100" dir="2700000" algn="tl">
                    <a:srgbClr val="000000">
                      <a:alpha val="43137"/>
                    </a:srgbClr>
                  </a:outerShdw>
                </a:effectLst>
              </a:rPr>
              <a:t>institucional</a:t>
            </a:r>
            <a:r>
              <a:rPr lang="en-US" sz="2000" b="1" i="1" dirty="0">
                <a:effectLst>
                  <a:outerShdw blurRad="38100" dist="38100" dir="2700000" algn="tl">
                    <a:srgbClr val="000000">
                      <a:alpha val="43137"/>
                    </a:srgbClr>
                  </a:outerShdw>
                </a:effectLst>
              </a:rPr>
              <a:t> en el sector </a:t>
            </a:r>
            <a:r>
              <a:rPr lang="en-US" sz="2000" b="1" i="1" dirty="0" err="1">
                <a:effectLst>
                  <a:outerShdw blurRad="38100" dist="38100" dir="2700000" algn="tl">
                    <a:srgbClr val="000000">
                      <a:alpha val="43137"/>
                    </a:srgbClr>
                  </a:outerShdw>
                </a:effectLst>
              </a:rPr>
              <a:t>agropecuario</a:t>
            </a:r>
            <a:r>
              <a:rPr lang="en-US" sz="2000" b="1" i="1" dirty="0">
                <a:effectLst>
                  <a:outerShdw blurRad="38100" dist="38100" dir="2700000" algn="tl">
                    <a:srgbClr val="000000">
                      <a:alpha val="43137"/>
                    </a:srgbClr>
                  </a:outerShdw>
                </a:effectLst>
              </a:rPr>
              <a:t>.</a:t>
            </a:r>
            <a:endParaRPr lang="en-US" sz="2000" i="1" dirty="0">
              <a:effectLst>
                <a:outerShdw blurRad="38100" dist="38100" dir="2700000" algn="tl">
                  <a:srgbClr val="000000">
                    <a:alpha val="43137"/>
                  </a:srgbClr>
                </a:outerShdw>
              </a:effectLst>
            </a:endParaRPr>
          </a:p>
        </p:txBody>
      </p:sp>
      <p:pic>
        <p:nvPicPr>
          <p:cNvPr id="7" name="Imagen 6" descr="Logotipo, nombre de la empresa&#10;&#10;Descripción generada automáticamente">
            <a:extLst>
              <a:ext uri="{FF2B5EF4-FFF2-40B4-BE49-F238E27FC236}">
                <a16:creationId xmlns:a16="http://schemas.microsoft.com/office/drawing/2014/main" id="{E5E77E83-E7D0-4742-A451-9A9B41839A34}"/>
              </a:ext>
            </a:extLst>
          </p:cNvPr>
          <p:cNvPicPr>
            <a:picLocks noChangeAspect="1"/>
          </p:cNvPicPr>
          <p:nvPr/>
        </p:nvPicPr>
        <p:blipFill rotWithShape="1">
          <a:blip r:embed="rId4"/>
          <a:srcRect l="23970" t="25349" r="27333" b="14284"/>
          <a:stretch/>
        </p:blipFill>
        <p:spPr>
          <a:xfrm>
            <a:off x="9220464" y="779054"/>
            <a:ext cx="2079576" cy="981165"/>
          </a:xfrm>
          <a:prstGeom prst="rect">
            <a:avLst/>
          </a:prstGeom>
        </p:spPr>
      </p:pic>
    </p:spTree>
    <p:extLst>
      <p:ext uri="{BB962C8B-B14F-4D97-AF65-F5344CB8AC3E}">
        <p14:creationId xmlns:p14="http://schemas.microsoft.com/office/powerpoint/2010/main" val="1214279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B66CC7-8643-42DF-8795-56340C7CABBD}"/>
              </a:ext>
            </a:extLst>
          </p:cNvPr>
          <p:cNvSpPr>
            <a:spLocks noGrp="1"/>
          </p:cNvSpPr>
          <p:nvPr>
            <p:ph type="title"/>
          </p:nvPr>
        </p:nvSpPr>
        <p:spPr>
          <a:xfrm>
            <a:off x="0" y="94322"/>
            <a:ext cx="12264389" cy="1460498"/>
          </a:xfrm>
        </p:spPr>
        <p:txBody>
          <a:bodyPr>
            <a:normAutofit/>
          </a:bodyPr>
          <a:lstStyle/>
          <a:p>
            <a:r>
              <a:rPr lang="es-UY" b="1" dirty="0">
                <a:effectLst>
                  <a:outerShdw blurRad="38100" dist="38100" dir="2700000" algn="tl">
                    <a:srgbClr val="000000">
                      <a:alpha val="43137"/>
                    </a:srgbClr>
                  </a:outerShdw>
                </a:effectLst>
              </a:rPr>
              <a:t>2. Capital Genético – UE “Glencoe” INIA Tacuarembó para CRILU: Fase II</a:t>
            </a:r>
          </a:p>
        </p:txBody>
      </p:sp>
      <p:graphicFrame>
        <p:nvGraphicFramePr>
          <p:cNvPr id="3" name="Tabla 5">
            <a:extLst>
              <a:ext uri="{FF2B5EF4-FFF2-40B4-BE49-F238E27FC236}">
                <a16:creationId xmlns:a16="http://schemas.microsoft.com/office/drawing/2014/main" id="{2CE5E939-A39D-499F-B568-BAC4291A9764}"/>
              </a:ext>
            </a:extLst>
          </p:cNvPr>
          <p:cNvGraphicFramePr>
            <a:graphicFrameLocks noGrp="1"/>
          </p:cNvGraphicFramePr>
          <p:nvPr>
            <p:extLst>
              <p:ext uri="{D42A27DB-BD31-4B8C-83A1-F6EECF244321}">
                <p14:modId xmlns:p14="http://schemas.microsoft.com/office/powerpoint/2010/main" val="2840664688"/>
              </p:ext>
            </p:extLst>
          </p:nvPr>
        </p:nvGraphicFramePr>
        <p:xfrm>
          <a:off x="362242" y="1509100"/>
          <a:ext cx="5275385" cy="4715858"/>
        </p:xfrm>
        <a:graphic>
          <a:graphicData uri="http://schemas.openxmlformats.org/drawingml/2006/table">
            <a:tbl>
              <a:tblPr firstRow="1" bandRow="1">
                <a:tableStyleId>{5940675A-B579-460E-94D1-54222C63F5DA}</a:tableStyleId>
              </a:tblPr>
              <a:tblGrid>
                <a:gridCol w="2858918">
                  <a:extLst>
                    <a:ext uri="{9D8B030D-6E8A-4147-A177-3AD203B41FA5}">
                      <a16:colId xmlns:a16="http://schemas.microsoft.com/office/drawing/2014/main" val="3873278828"/>
                    </a:ext>
                  </a:extLst>
                </a:gridCol>
                <a:gridCol w="2416467">
                  <a:extLst>
                    <a:ext uri="{9D8B030D-6E8A-4147-A177-3AD203B41FA5}">
                      <a16:colId xmlns:a16="http://schemas.microsoft.com/office/drawing/2014/main" val="778635106"/>
                    </a:ext>
                  </a:extLst>
                </a:gridCol>
              </a:tblGrid>
              <a:tr h="667338">
                <a:tc>
                  <a:txBody>
                    <a:bodyPr/>
                    <a:lstStyle/>
                    <a:p>
                      <a:pPr algn="ctr"/>
                      <a:r>
                        <a:rPr lang="es-UY" sz="2400" b="1" dirty="0">
                          <a:solidFill>
                            <a:schemeClr val="bg1"/>
                          </a:solidFill>
                        </a:rPr>
                        <a:t>Categoría</a:t>
                      </a:r>
                    </a:p>
                  </a:txBody>
                  <a:tcPr anchor="ctr">
                    <a:solidFill>
                      <a:schemeClr val="accent1">
                        <a:lumMod val="75000"/>
                      </a:schemeClr>
                    </a:solidFill>
                  </a:tcPr>
                </a:tc>
                <a:tc>
                  <a:txBody>
                    <a:bodyPr/>
                    <a:lstStyle/>
                    <a:p>
                      <a:pPr algn="ctr"/>
                      <a:r>
                        <a:rPr lang="es-UY" sz="2400" b="1" dirty="0">
                          <a:solidFill>
                            <a:schemeClr val="bg1"/>
                          </a:solidFill>
                        </a:rPr>
                        <a:t>Número</a:t>
                      </a:r>
                    </a:p>
                  </a:txBody>
                  <a:tcPr anchor="ctr">
                    <a:solidFill>
                      <a:schemeClr val="accent1">
                        <a:lumMod val="75000"/>
                      </a:schemeClr>
                    </a:solidFill>
                  </a:tcPr>
                </a:tc>
                <a:extLst>
                  <a:ext uri="{0D108BD9-81ED-4DB2-BD59-A6C34878D82A}">
                    <a16:rowId xmlns:a16="http://schemas.microsoft.com/office/drawing/2014/main" val="339937447"/>
                  </a:ext>
                </a:extLst>
              </a:tr>
              <a:tr h="578360">
                <a:tc>
                  <a:txBody>
                    <a:bodyPr/>
                    <a:lstStyle/>
                    <a:p>
                      <a:pPr algn="ctr"/>
                      <a:r>
                        <a:rPr lang="es-UY" sz="2400" b="1" dirty="0"/>
                        <a:t>Ovejas cría</a:t>
                      </a:r>
                    </a:p>
                  </a:txBody>
                  <a:tcPr anchor="ctr"/>
                </a:tc>
                <a:tc>
                  <a:txBody>
                    <a:bodyPr/>
                    <a:lstStyle/>
                    <a:p>
                      <a:pPr algn="ctr"/>
                      <a:r>
                        <a:rPr lang="es-UY" sz="2400" b="1" dirty="0"/>
                        <a:t>490</a:t>
                      </a:r>
                    </a:p>
                  </a:txBody>
                  <a:tcPr anchor="ctr"/>
                </a:tc>
                <a:extLst>
                  <a:ext uri="{0D108BD9-81ED-4DB2-BD59-A6C34878D82A}">
                    <a16:rowId xmlns:a16="http://schemas.microsoft.com/office/drawing/2014/main" val="3703086789"/>
                  </a:ext>
                </a:extLst>
              </a:tr>
              <a:tr h="578360">
                <a:tc>
                  <a:txBody>
                    <a:bodyPr/>
                    <a:lstStyle/>
                    <a:p>
                      <a:pPr algn="ctr"/>
                      <a:r>
                        <a:rPr lang="es-UY" sz="2400" b="1" dirty="0"/>
                        <a:t>Corderos</a:t>
                      </a:r>
                    </a:p>
                  </a:txBody>
                  <a:tcPr anchor="ctr"/>
                </a:tc>
                <a:tc>
                  <a:txBody>
                    <a:bodyPr/>
                    <a:lstStyle/>
                    <a:p>
                      <a:pPr algn="ctr"/>
                      <a:r>
                        <a:rPr lang="es-UY" sz="2400" b="1" dirty="0"/>
                        <a:t>235</a:t>
                      </a:r>
                    </a:p>
                  </a:txBody>
                  <a:tcPr anchor="ctr"/>
                </a:tc>
                <a:extLst>
                  <a:ext uri="{0D108BD9-81ED-4DB2-BD59-A6C34878D82A}">
                    <a16:rowId xmlns:a16="http://schemas.microsoft.com/office/drawing/2014/main" val="3523306868"/>
                  </a:ext>
                </a:extLst>
              </a:tr>
              <a:tr h="578360">
                <a:tc>
                  <a:txBody>
                    <a:bodyPr/>
                    <a:lstStyle/>
                    <a:p>
                      <a:pPr algn="ctr"/>
                      <a:r>
                        <a:rPr lang="es-UY" sz="2400" b="1" dirty="0"/>
                        <a:t>Corderas</a:t>
                      </a:r>
                    </a:p>
                  </a:txBody>
                  <a:tcPr anchor="ctr"/>
                </a:tc>
                <a:tc>
                  <a:txBody>
                    <a:bodyPr/>
                    <a:lstStyle/>
                    <a:p>
                      <a:pPr algn="ctr"/>
                      <a:r>
                        <a:rPr lang="es-UY" sz="2400" b="1" dirty="0"/>
                        <a:t>245</a:t>
                      </a:r>
                    </a:p>
                  </a:txBody>
                  <a:tcPr anchor="ctr"/>
                </a:tc>
                <a:extLst>
                  <a:ext uri="{0D108BD9-81ED-4DB2-BD59-A6C34878D82A}">
                    <a16:rowId xmlns:a16="http://schemas.microsoft.com/office/drawing/2014/main" val="1072525754"/>
                  </a:ext>
                </a:extLst>
              </a:tr>
              <a:tr h="578360">
                <a:tc>
                  <a:txBody>
                    <a:bodyPr/>
                    <a:lstStyle/>
                    <a:p>
                      <a:pPr algn="ctr"/>
                      <a:r>
                        <a:rPr lang="es-UY" sz="2400" b="1" dirty="0"/>
                        <a:t>Borregas</a:t>
                      </a:r>
                    </a:p>
                  </a:txBody>
                  <a:tcPr anchor="ctr"/>
                </a:tc>
                <a:tc>
                  <a:txBody>
                    <a:bodyPr/>
                    <a:lstStyle/>
                    <a:p>
                      <a:pPr algn="ctr"/>
                      <a:r>
                        <a:rPr lang="es-UY" sz="2400" b="1" dirty="0"/>
                        <a:t>185</a:t>
                      </a:r>
                    </a:p>
                  </a:txBody>
                  <a:tcPr anchor="ctr"/>
                </a:tc>
                <a:extLst>
                  <a:ext uri="{0D108BD9-81ED-4DB2-BD59-A6C34878D82A}">
                    <a16:rowId xmlns:a16="http://schemas.microsoft.com/office/drawing/2014/main" val="1725309843"/>
                  </a:ext>
                </a:extLst>
              </a:tr>
              <a:tr h="578360">
                <a:tc>
                  <a:txBody>
                    <a:bodyPr/>
                    <a:lstStyle/>
                    <a:p>
                      <a:pPr algn="ctr"/>
                      <a:r>
                        <a:rPr lang="es-UY" sz="2400" b="1" dirty="0"/>
                        <a:t>Carneros Gen 20</a:t>
                      </a:r>
                    </a:p>
                  </a:txBody>
                  <a:tcPr anchor="ctr"/>
                </a:tc>
                <a:tc>
                  <a:txBody>
                    <a:bodyPr/>
                    <a:lstStyle/>
                    <a:p>
                      <a:pPr algn="ctr"/>
                      <a:r>
                        <a:rPr lang="es-UY" sz="2400" b="1" dirty="0"/>
                        <a:t>179</a:t>
                      </a:r>
                    </a:p>
                  </a:txBody>
                  <a:tcPr anchor="ctr"/>
                </a:tc>
                <a:extLst>
                  <a:ext uri="{0D108BD9-81ED-4DB2-BD59-A6C34878D82A}">
                    <a16:rowId xmlns:a16="http://schemas.microsoft.com/office/drawing/2014/main" val="2734797404"/>
                  </a:ext>
                </a:extLst>
              </a:tr>
              <a:tr h="578360">
                <a:tc>
                  <a:txBody>
                    <a:bodyPr/>
                    <a:lstStyle/>
                    <a:p>
                      <a:pPr algn="ctr"/>
                      <a:r>
                        <a:rPr lang="es-UY" sz="2400" b="1" dirty="0"/>
                        <a:t>Carneros Padres</a:t>
                      </a:r>
                    </a:p>
                  </a:txBody>
                  <a:tcPr anchor="ctr"/>
                </a:tc>
                <a:tc>
                  <a:txBody>
                    <a:bodyPr/>
                    <a:lstStyle/>
                    <a:p>
                      <a:pPr algn="ctr"/>
                      <a:r>
                        <a:rPr lang="es-UY" sz="2400" b="1" dirty="0"/>
                        <a:t>14</a:t>
                      </a:r>
                    </a:p>
                  </a:txBody>
                  <a:tcPr anchor="ctr"/>
                </a:tc>
                <a:extLst>
                  <a:ext uri="{0D108BD9-81ED-4DB2-BD59-A6C34878D82A}">
                    <a16:rowId xmlns:a16="http://schemas.microsoft.com/office/drawing/2014/main" val="2832346668"/>
                  </a:ext>
                </a:extLst>
              </a:tr>
              <a:tr h="578360">
                <a:tc>
                  <a:txBody>
                    <a:bodyPr/>
                    <a:lstStyle/>
                    <a:p>
                      <a:pPr algn="ctr"/>
                      <a:r>
                        <a:rPr lang="es-UY" sz="2400" b="1" dirty="0"/>
                        <a:t>Retarjos y capones</a:t>
                      </a:r>
                    </a:p>
                  </a:txBody>
                  <a:tcPr anchor="ctr"/>
                </a:tc>
                <a:tc>
                  <a:txBody>
                    <a:bodyPr/>
                    <a:lstStyle/>
                    <a:p>
                      <a:pPr algn="ctr"/>
                      <a:r>
                        <a:rPr lang="es-UY" sz="2400" b="1" dirty="0"/>
                        <a:t>113</a:t>
                      </a:r>
                    </a:p>
                  </a:txBody>
                  <a:tcPr anchor="ctr"/>
                </a:tc>
                <a:extLst>
                  <a:ext uri="{0D108BD9-81ED-4DB2-BD59-A6C34878D82A}">
                    <a16:rowId xmlns:a16="http://schemas.microsoft.com/office/drawing/2014/main" val="1045080380"/>
                  </a:ext>
                </a:extLst>
              </a:tr>
            </a:tbl>
          </a:graphicData>
        </a:graphic>
      </p:graphicFrame>
      <p:graphicFrame>
        <p:nvGraphicFramePr>
          <p:cNvPr id="9" name="Tabla 5">
            <a:extLst>
              <a:ext uri="{FF2B5EF4-FFF2-40B4-BE49-F238E27FC236}">
                <a16:creationId xmlns:a16="http://schemas.microsoft.com/office/drawing/2014/main" id="{48734434-7AE9-4704-83B3-FE744D1F68AD}"/>
              </a:ext>
            </a:extLst>
          </p:cNvPr>
          <p:cNvGraphicFramePr>
            <a:graphicFrameLocks noGrp="1"/>
          </p:cNvGraphicFramePr>
          <p:nvPr>
            <p:extLst>
              <p:ext uri="{D42A27DB-BD31-4B8C-83A1-F6EECF244321}">
                <p14:modId xmlns:p14="http://schemas.microsoft.com/office/powerpoint/2010/main" val="931375662"/>
              </p:ext>
            </p:extLst>
          </p:nvPr>
        </p:nvGraphicFramePr>
        <p:xfrm>
          <a:off x="6371494" y="1497670"/>
          <a:ext cx="5638798" cy="1693493"/>
        </p:xfrm>
        <a:graphic>
          <a:graphicData uri="http://schemas.openxmlformats.org/drawingml/2006/table">
            <a:tbl>
              <a:tblPr firstRow="1" bandRow="1">
                <a:tableStyleId>{5940675A-B579-460E-94D1-54222C63F5DA}</a:tableStyleId>
              </a:tblPr>
              <a:tblGrid>
                <a:gridCol w="3055864">
                  <a:extLst>
                    <a:ext uri="{9D8B030D-6E8A-4147-A177-3AD203B41FA5}">
                      <a16:colId xmlns:a16="http://schemas.microsoft.com/office/drawing/2014/main" val="3873278828"/>
                    </a:ext>
                  </a:extLst>
                </a:gridCol>
                <a:gridCol w="2582934">
                  <a:extLst>
                    <a:ext uri="{9D8B030D-6E8A-4147-A177-3AD203B41FA5}">
                      <a16:colId xmlns:a16="http://schemas.microsoft.com/office/drawing/2014/main" val="778635106"/>
                    </a:ext>
                  </a:extLst>
                </a:gridCol>
              </a:tblGrid>
              <a:tr h="619571">
                <a:tc gridSpan="2">
                  <a:txBody>
                    <a:bodyPr/>
                    <a:lstStyle/>
                    <a:p>
                      <a:pPr algn="ctr"/>
                      <a:r>
                        <a:rPr lang="es-UY" sz="2400" b="1" dirty="0">
                          <a:solidFill>
                            <a:schemeClr val="bg1"/>
                          </a:solidFill>
                        </a:rPr>
                        <a:t>Producción Lana 2021</a:t>
                      </a:r>
                    </a:p>
                  </a:txBody>
                  <a:tcPr anchor="ctr">
                    <a:solidFill>
                      <a:schemeClr val="accent1">
                        <a:lumMod val="75000"/>
                      </a:schemeClr>
                    </a:solidFill>
                  </a:tcPr>
                </a:tc>
                <a:tc hMerge="1">
                  <a:txBody>
                    <a:bodyPr/>
                    <a:lstStyle/>
                    <a:p>
                      <a:pPr algn="ctr"/>
                      <a:endParaRPr lang="es-UY" sz="2400" dirty="0"/>
                    </a:p>
                  </a:txBody>
                  <a:tcPr anchor="ctr">
                    <a:solidFill>
                      <a:schemeClr val="accent5"/>
                    </a:solidFill>
                  </a:tcPr>
                </a:tc>
                <a:extLst>
                  <a:ext uri="{0D108BD9-81ED-4DB2-BD59-A6C34878D82A}">
                    <a16:rowId xmlns:a16="http://schemas.microsoft.com/office/drawing/2014/main" val="339937447"/>
                  </a:ext>
                </a:extLst>
              </a:tr>
              <a:tr h="536961">
                <a:tc>
                  <a:txBody>
                    <a:bodyPr/>
                    <a:lstStyle/>
                    <a:p>
                      <a:pPr algn="ctr"/>
                      <a:r>
                        <a:rPr lang="es-UY" sz="2400" b="1" dirty="0"/>
                        <a:t>Lana Vellón A</a:t>
                      </a:r>
                    </a:p>
                  </a:txBody>
                  <a:tcPr anchor="ctr"/>
                </a:tc>
                <a:tc>
                  <a:txBody>
                    <a:bodyPr/>
                    <a:lstStyle/>
                    <a:p>
                      <a:pPr algn="ctr"/>
                      <a:r>
                        <a:rPr lang="es-UY" sz="2400" b="1" dirty="0"/>
                        <a:t>2995 kg</a:t>
                      </a:r>
                    </a:p>
                  </a:txBody>
                  <a:tcPr anchor="ctr"/>
                </a:tc>
                <a:extLst>
                  <a:ext uri="{0D108BD9-81ED-4DB2-BD59-A6C34878D82A}">
                    <a16:rowId xmlns:a16="http://schemas.microsoft.com/office/drawing/2014/main" val="3703086789"/>
                  </a:ext>
                </a:extLst>
              </a:tr>
              <a:tr h="536961">
                <a:tc>
                  <a:txBody>
                    <a:bodyPr/>
                    <a:lstStyle/>
                    <a:p>
                      <a:pPr algn="ctr"/>
                      <a:r>
                        <a:rPr lang="es-UY" sz="2400" b="1" dirty="0"/>
                        <a:t>Subproductos</a:t>
                      </a:r>
                    </a:p>
                  </a:txBody>
                  <a:tcPr anchor="ctr"/>
                </a:tc>
                <a:tc>
                  <a:txBody>
                    <a:bodyPr/>
                    <a:lstStyle/>
                    <a:p>
                      <a:pPr algn="ctr"/>
                      <a:r>
                        <a:rPr lang="es-UY" sz="2400" b="1" dirty="0"/>
                        <a:t>1778 kg</a:t>
                      </a:r>
                    </a:p>
                  </a:txBody>
                  <a:tcPr anchor="ctr"/>
                </a:tc>
                <a:extLst>
                  <a:ext uri="{0D108BD9-81ED-4DB2-BD59-A6C34878D82A}">
                    <a16:rowId xmlns:a16="http://schemas.microsoft.com/office/drawing/2014/main" val="3523306868"/>
                  </a:ext>
                </a:extLst>
              </a:tr>
            </a:tbl>
          </a:graphicData>
        </a:graphic>
      </p:graphicFrame>
      <p:pic>
        <p:nvPicPr>
          <p:cNvPr id="7" name="Imagen 6">
            <a:extLst>
              <a:ext uri="{FF2B5EF4-FFF2-40B4-BE49-F238E27FC236}">
                <a16:creationId xmlns:a16="http://schemas.microsoft.com/office/drawing/2014/main" id="{E5E77E83-E7D0-4742-A451-9A9B41839A34}"/>
              </a:ext>
            </a:extLst>
          </p:cNvPr>
          <p:cNvPicPr>
            <a:picLocks noChangeAspect="1"/>
          </p:cNvPicPr>
          <p:nvPr/>
        </p:nvPicPr>
        <p:blipFill rotWithShape="1">
          <a:blip r:embed="rId3"/>
          <a:srcRect l="23970" t="25349" r="27333" b="14284"/>
          <a:stretch/>
        </p:blipFill>
        <p:spPr>
          <a:xfrm>
            <a:off x="10516929" y="6029360"/>
            <a:ext cx="1493363" cy="673503"/>
          </a:xfrm>
          <a:prstGeom prst="rect">
            <a:avLst/>
          </a:prstGeom>
        </p:spPr>
      </p:pic>
      <p:graphicFrame>
        <p:nvGraphicFramePr>
          <p:cNvPr id="8" name="Tabla 5">
            <a:extLst>
              <a:ext uri="{FF2B5EF4-FFF2-40B4-BE49-F238E27FC236}">
                <a16:creationId xmlns:a16="http://schemas.microsoft.com/office/drawing/2014/main" id="{5DCA9825-677E-4CBE-ABA9-FC47CF6E79E6}"/>
              </a:ext>
            </a:extLst>
          </p:cNvPr>
          <p:cNvGraphicFramePr>
            <a:graphicFrameLocks noGrp="1"/>
          </p:cNvGraphicFramePr>
          <p:nvPr>
            <p:extLst>
              <p:ext uri="{D42A27DB-BD31-4B8C-83A1-F6EECF244321}">
                <p14:modId xmlns:p14="http://schemas.microsoft.com/office/powerpoint/2010/main" val="1931102573"/>
              </p:ext>
            </p:extLst>
          </p:nvPr>
        </p:nvGraphicFramePr>
        <p:xfrm>
          <a:off x="6371494" y="3354495"/>
          <a:ext cx="5638798" cy="2802565"/>
        </p:xfrm>
        <a:graphic>
          <a:graphicData uri="http://schemas.openxmlformats.org/drawingml/2006/table">
            <a:tbl>
              <a:tblPr firstRow="1" bandRow="1">
                <a:tableStyleId>{5940675A-B579-460E-94D1-54222C63F5DA}</a:tableStyleId>
              </a:tblPr>
              <a:tblGrid>
                <a:gridCol w="3055864">
                  <a:extLst>
                    <a:ext uri="{9D8B030D-6E8A-4147-A177-3AD203B41FA5}">
                      <a16:colId xmlns:a16="http://schemas.microsoft.com/office/drawing/2014/main" val="3873278828"/>
                    </a:ext>
                  </a:extLst>
                </a:gridCol>
                <a:gridCol w="2582934">
                  <a:extLst>
                    <a:ext uri="{9D8B030D-6E8A-4147-A177-3AD203B41FA5}">
                      <a16:colId xmlns:a16="http://schemas.microsoft.com/office/drawing/2014/main" val="778635106"/>
                    </a:ext>
                  </a:extLst>
                </a:gridCol>
              </a:tblGrid>
              <a:tr h="625459">
                <a:tc gridSpan="2">
                  <a:txBody>
                    <a:bodyPr/>
                    <a:lstStyle/>
                    <a:p>
                      <a:pPr algn="ctr"/>
                      <a:r>
                        <a:rPr lang="es-UY" sz="2400" b="1" dirty="0">
                          <a:solidFill>
                            <a:schemeClr val="bg1"/>
                          </a:solidFill>
                        </a:rPr>
                        <a:t>Características Lana CRILU</a:t>
                      </a:r>
                    </a:p>
                  </a:txBody>
                  <a:tcPr anchor="ctr">
                    <a:solidFill>
                      <a:schemeClr val="accent1">
                        <a:lumMod val="75000"/>
                      </a:schemeClr>
                    </a:solidFill>
                  </a:tcPr>
                </a:tc>
                <a:tc hMerge="1">
                  <a:txBody>
                    <a:bodyPr/>
                    <a:lstStyle/>
                    <a:p>
                      <a:pPr algn="ctr"/>
                      <a:endParaRPr lang="es-UY" sz="2400" dirty="0"/>
                    </a:p>
                  </a:txBody>
                  <a:tcPr anchor="ctr">
                    <a:solidFill>
                      <a:schemeClr val="accent5"/>
                    </a:solidFill>
                  </a:tcPr>
                </a:tc>
                <a:extLst>
                  <a:ext uri="{0D108BD9-81ED-4DB2-BD59-A6C34878D82A}">
                    <a16:rowId xmlns:a16="http://schemas.microsoft.com/office/drawing/2014/main" val="339937447"/>
                  </a:ext>
                </a:extLst>
              </a:tr>
              <a:tr h="542064">
                <a:tc>
                  <a:txBody>
                    <a:bodyPr/>
                    <a:lstStyle/>
                    <a:p>
                      <a:pPr algn="ctr"/>
                      <a:r>
                        <a:rPr lang="es-UY" sz="2400" b="1" dirty="0"/>
                        <a:t>Micronaje</a:t>
                      </a:r>
                    </a:p>
                  </a:txBody>
                  <a:tcPr anchor="ctr"/>
                </a:tc>
                <a:tc>
                  <a:txBody>
                    <a:bodyPr/>
                    <a:lstStyle/>
                    <a:p>
                      <a:pPr algn="ctr"/>
                      <a:r>
                        <a:rPr lang="es-UY" sz="2400" b="1" dirty="0"/>
                        <a:t>15,7</a:t>
                      </a:r>
                    </a:p>
                  </a:txBody>
                  <a:tcPr anchor="ctr"/>
                </a:tc>
                <a:extLst>
                  <a:ext uri="{0D108BD9-81ED-4DB2-BD59-A6C34878D82A}">
                    <a16:rowId xmlns:a16="http://schemas.microsoft.com/office/drawing/2014/main" val="3703086789"/>
                  </a:ext>
                </a:extLst>
              </a:tr>
              <a:tr h="550914">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UY" sz="2400" b="1" dirty="0" err="1"/>
                        <a:t>Rend</a:t>
                      </a:r>
                      <a:r>
                        <a:rPr lang="es-UY" sz="2400" b="1" dirty="0"/>
                        <a:t>. Lavado</a:t>
                      </a:r>
                    </a:p>
                  </a:txBody>
                  <a:tcPr anchor="ctr"/>
                </a:tc>
                <a:tc>
                  <a:txBody>
                    <a:bodyPr/>
                    <a:lstStyle/>
                    <a:p>
                      <a:pPr algn="ctr"/>
                      <a:r>
                        <a:rPr lang="es-UY" sz="2400" b="1" dirty="0"/>
                        <a:t>79 %</a:t>
                      </a:r>
                    </a:p>
                  </a:txBody>
                  <a:tcPr anchor="ctr"/>
                </a:tc>
                <a:extLst>
                  <a:ext uri="{0D108BD9-81ED-4DB2-BD59-A6C34878D82A}">
                    <a16:rowId xmlns:a16="http://schemas.microsoft.com/office/drawing/2014/main" val="2734684310"/>
                  </a:ext>
                </a:extLst>
              </a:tr>
              <a:tr h="542064">
                <a:tc>
                  <a:txBody>
                    <a:bodyPr/>
                    <a:lstStyle/>
                    <a:p>
                      <a:pPr algn="ctr"/>
                      <a:r>
                        <a:rPr lang="es-UY" sz="2400" b="1" dirty="0"/>
                        <a:t>Factor confort</a:t>
                      </a:r>
                    </a:p>
                  </a:txBody>
                  <a:tcPr anchor="ctr"/>
                </a:tc>
                <a:tc>
                  <a:txBody>
                    <a:bodyPr/>
                    <a:lstStyle/>
                    <a:p>
                      <a:pPr algn="ctr"/>
                      <a:r>
                        <a:rPr lang="es-UY" sz="2400" b="1" dirty="0"/>
                        <a:t>99,6 %</a:t>
                      </a:r>
                    </a:p>
                  </a:txBody>
                  <a:tcPr anchor="ctr"/>
                </a:tc>
                <a:extLst>
                  <a:ext uri="{0D108BD9-81ED-4DB2-BD59-A6C34878D82A}">
                    <a16:rowId xmlns:a16="http://schemas.microsoft.com/office/drawing/2014/main" val="3523306868"/>
                  </a:ext>
                </a:extLst>
              </a:tr>
              <a:tr h="542064">
                <a:tc>
                  <a:txBody>
                    <a:bodyPr/>
                    <a:lstStyle/>
                    <a:p>
                      <a:pPr algn="ctr"/>
                      <a:r>
                        <a:rPr lang="es-UY" sz="2400" b="1" dirty="0"/>
                        <a:t>Material Vegetal</a:t>
                      </a:r>
                    </a:p>
                  </a:txBody>
                  <a:tcPr anchor="ctr"/>
                </a:tc>
                <a:tc>
                  <a:txBody>
                    <a:bodyPr/>
                    <a:lstStyle/>
                    <a:p>
                      <a:pPr algn="ctr"/>
                      <a:r>
                        <a:rPr lang="es-UY" sz="2400" b="1" dirty="0"/>
                        <a:t>0,5 %</a:t>
                      </a:r>
                    </a:p>
                  </a:txBody>
                  <a:tcPr anchor="ctr"/>
                </a:tc>
                <a:extLst>
                  <a:ext uri="{0D108BD9-81ED-4DB2-BD59-A6C34878D82A}">
                    <a16:rowId xmlns:a16="http://schemas.microsoft.com/office/drawing/2014/main" val="1205077104"/>
                  </a:ext>
                </a:extLst>
              </a:tr>
            </a:tbl>
          </a:graphicData>
        </a:graphic>
      </p:graphicFrame>
    </p:spTree>
    <p:extLst>
      <p:ext uri="{BB962C8B-B14F-4D97-AF65-F5344CB8AC3E}">
        <p14:creationId xmlns:p14="http://schemas.microsoft.com/office/powerpoint/2010/main" val="171114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1C47DB-6585-4978-8972-1EA653C8289F}"/>
              </a:ext>
            </a:extLst>
          </p:cNvPr>
          <p:cNvSpPr>
            <a:spLocks noGrp="1"/>
          </p:cNvSpPr>
          <p:nvPr>
            <p:ph type="title"/>
          </p:nvPr>
        </p:nvSpPr>
        <p:spPr>
          <a:xfrm>
            <a:off x="175846" y="154110"/>
            <a:ext cx="11939954" cy="1460498"/>
          </a:xfrm>
        </p:spPr>
        <p:txBody>
          <a:bodyPr>
            <a:normAutofit fontScale="90000"/>
          </a:bodyPr>
          <a:lstStyle/>
          <a:p>
            <a:r>
              <a:rPr lang="es-UY" sz="4900" b="1" dirty="0">
                <a:effectLst>
                  <a:outerShdw blurRad="38100" dist="38100" dir="2700000" algn="tl">
                    <a:srgbClr val="000000">
                      <a:alpha val="43137"/>
                    </a:srgbClr>
                  </a:outerShdw>
                </a:effectLst>
              </a:rPr>
              <a:t>3. Situación Económica- Financiera del CRILU I para apoyar el CRILU – Fase II (Proyección a abril 2022)</a:t>
            </a:r>
          </a:p>
        </p:txBody>
      </p:sp>
      <p:sp>
        <p:nvSpPr>
          <p:cNvPr id="7" name="CuadroTexto 6">
            <a:extLst>
              <a:ext uri="{FF2B5EF4-FFF2-40B4-BE49-F238E27FC236}">
                <a16:creationId xmlns:a16="http://schemas.microsoft.com/office/drawing/2014/main" id="{C2D53DF2-BFDB-4636-B769-3A6C3A615C87}"/>
              </a:ext>
            </a:extLst>
          </p:cNvPr>
          <p:cNvSpPr txBox="1"/>
          <p:nvPr/>
        </p:nvSpPr>
        <p:spPr>
          <a:xfrm>
            <a:off x="220980" y="1720914"/>
            <a:ext cx="11811000" cy="507831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prstClr val="black"/>
                </a:solidFill>
                <a:effectLst/>
                <a:uLnTx/>
                <a:uFillTx/>
                <a:latin typeface="Calibri Light"/>
                <a:ea typeface="+mn-ea"/>
                <a:cs typeface="+mn-cs"/>
              </a:rPr>
              <a:t>Entregamos una organización </a:t>
            </a:r>
            <a:r>
              <a:rPr kumimoji="0" lang="es-E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gestionada responsablemente </a:t>
            </a:r>
            <a:r>
              <a:rPr kumimoji="0" lang="es-ES" sz="5400" b="0" i="0" u="none" strike="noStrike" kern="1200" cap="none" spc="0" normalizeH="0" baseline="0" noProof="0" dirty="0">
                <a:ln>
                  <a:noFill/>
                </a:ln>
                <a:solidFill>
                  <a:prstClr val="black"/>
                </a:solidFill>
                <a:effectLst/>
                <a:uLnTx/>
                <a:uFillTx/>
                <a:latin typeface="Calibri Light"/>
                <a:ea typeface="+mn-ea"/>
                <a:cs typeface="+mn-cs"/>
              </a:rPr>
              <a:t>y tenemos una </a:t>
            </a:r>
            <a:r>
              <a:rPr kumimoji="0" lang="es-E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buena base para proyectarnos a futuro</a:t>
            </a:r>
            <a:r>
              <a:rPr kumimoji="0" lang="es-ES" sz="5400" b="0" i="0" u="none" strike="noStrike" kern="1200" cap="none" spc="0" normalizeH="0" baseline="0" noProof="0" dirty="0">
                <a:ln>
                  <a:noFill/>
                </a:ln>
                <a:solidFill>
                  <a:prstClr val="black"/>
                </a:solidFill>
                <a:effectLst/>
                <a:uLnTx/>
                <a:uFillTx/>
                <a:latin typeface="Calibri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prstClr val="black"/>
                </a:solidFill>
                <a:effectLst/>
                <a:uLnTx/>
                <a:uFillTx/>
                <a:latin typeface="Calibri Light"/>
                <a:ea typeface="+mn-ea"/>
                <a:cs typeface="+mn-cs"/>
              </a:rPr>
              <a:t>En abril 2022 se dispuso de un saldo positivo de aproximadamente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148.000 USD</a:t>
            </a:r>
          </a:p>
        </p:txBody>
      </p:sp>
      <p:pic>
        <p:nvPicPr>
          <p:cNvPr id="10" name="Imagen 9">
            <a:extLst>
              <a:ext uri="{FF2B5EF4-FFF2-40B4-BE49-F238E27FC236}">
                <a16:creationId xmlns:a16="http://schemas.microsoft.com/office/drawing/2014/main" id="{7EF46000-351F-4628-A9CF-C6E5AB757659}"/>
              </a:ext>
            </a:extLst>
          </p:cNvPr>
          <p:cNvPicPr>
            <a:picLocks noChangeAspect="1"/>
          </p:cNvPicPr>
          <p:nvPr/>
        </p:nvPicPr>
        <p:blipFill rotWithShape="1">
          <a:blip r:embed="rId3"/>
          <a:srcRect l="23970" t="25349" r="27333" b="14284"/>
          <a:stretch/>
        </p:blipFill>
        <p:spPr>
          <a:xfrm>
            <a:off x="10477657" y="6077091"/>
            <a:ext cx="1493363" cy="673503"/>
          </a:xfrm>
          <a:prstGeom prst="rect">
            <a:avLst/>
          </a:prstGeom>
        </p:spPr>
      </p:pic>
    </p:spTree>
    <p:extLst>
      <p:ext uri="{BB962C8B-B14F-4D97-AF65-F5344CB8AC3E}">
        <p14:creationId xmlns:p14="http://schemas.microsoft.com/office/powerpoint/2010/main" val="156179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B1C47DB-6585-4978-8972-1EA653C8289F}"/>
              </a:ext>
            </a:extLst>
          </p:cNvPr>
          <p:cNvSpPr>
            <a:spLocks noGrp="1"/>
          </p:cNvSpPr>
          <p:nvPr>
            <p:ph type="title"/>
          </p:nvPr>
        </p:nvSpPr>
        <p:spPr>
          <a:xfrm>
            <a:off x="137160" y="154115"/>
            <a:ext cx="11871960" cy="1460498"/>
          </a:xfrm>
        </p:spPr>
        <p:txBody>
          <a:bodyPr>
            <a:normAutofit/>
          </a:bodyPr>
          <a:lstStyle/>
          <a:p>
            <a:r>
              <a:rPr lang="es-UY" sz="4800" b="1" dirty="0">
                <a:effectLst>
                  <a:outerShdw blurRad="38100" dist="38100" dir="2700000" algn="tl">
                    <a:srgbClr val="000000">
                      <a:alpha val="43137"/>
                    </a:srgbClr>
                  </a:outerShdw>
                </a:effectLst>
              </a:rPr>
              <a:t>3.</a:t>
            </a:r>
            <a:r>
              <a:rPr lang="es-MX" sz="4800" b="1" dirty="0">
                <a:effectLst>
                  <a:outerShdw blurRad="38100" dist="38100" dir="2700000" algn="tl">
                    <a:srgbClr val="000000">
                      <a:alpha val="43137"/>
                    </a:srgbClr>
                  </a:outerShdw>
                </a:effectLst>
              </a:rPr>
              <a:t> Nivelación y actualización de los resultados del Planeamiento Estratégico</a:t>
            </a:r>
            <a:endParaRPr lang="es-UY" sz="4800" b="1" dirty="0">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id="{B60239FE-21BA-49BD-9244-E53246888592}"/>
              </a:ext>
            </a:extLst>
          </p:cNvPr>
          <p:cNvPicPr>
            <a:picLocks noChangeAspect="1"/>
          </p:cNvPicPr>
          <p:nvPr/>
        </p:nvPicPr>
        <p:blipFill>
          <a:blip r:embed="rId3"/>
          <a:stretch>
            <a:fillRect/>
          </a:stretch>
        </p:blipFill>
        <p:spPr>
          <a:xfrm>
            <a:off x="274320" y="1614613"/>
            <a:ext cx="11734800" cy="4998179"/>
          </a:xfrm>
          <a:prstGeom prst="rect">
            <a:avLst/>
          </a:prstGeom>
        </p:spPr>
      </p:pic>
      <p:pic>
        <p:nvPicPr>
          <p:cNvPr id="6" name="Imagen 5">
            <a:extLst>
              <a:ext uri="{FF2B5EF4-FFF2-40B4-BE49-F238E27FC236}">
                <a16:creationId xmlns:a16="http://schemas.microsoft.com/office/drawing/2014/main" id="{D88892B8-217D-432C-BBF7-4398073DE946}"/>
              </a:ext>
            </a:extLst>
          </p:cNvPr>
          <p:cNvPicPr>
            <a:picLocks noChangeAspect="1"/>
          </p:cNvPicPr>
          <p:nvPr/>
        </p:nvPicPr>
        <p:blipFill rotWithShape="1">
          <a:blip r:embed="rId4"/>
          <a:srcRect l="23970" t="25349" r="27333" b="14284"/>
          <a:stretch/>
        </p:blipFill>
        <p:spPr>
          <a:xfrm>
            <a:off x="10345760" y="5669279"/>
            <a:ext cx="1368632" cy="703135"/>
          </a:xfrm>
          <a:prstGeom prst="rect">
            <a:avLst/>
          </a:prstGeom>
        </p:spPr>
      </p:pic>
    </p:spTree>
    <p:extLst>
      <p:ext uri="{BB962C8B-B14F-4D97-AF65-F5344CB8AC3E}">
        <p14:creationId xmlns:p14="http://schemas.microsoft.com/office/powerpoint/2010/main" val="106282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932A10-0D8C-4E07-B2A0-7BE78B0C2971}"/>
              </a:ext>
            </a:extLst>
          </p:cNvPr>
          <p:cNvSpPr>
            <a:spLocks noGrp="1"/>
          </p:cNvSpPr>
          <p:nvPr>
            <p:ph type="title"/>
          </p:nvPr>
        </p:nvSpPr>
        <p:spPr>
          <a:xfrm>
            <a:off x="1386507" y="6974425"/>
            <a:ext cx="10972800" cy="1143000"/>
          </a:xfrm>
        </p:spPr>
        <p:txBody>
          <a:bodyPr/>
          <a:lstStyle/>
          <a:p>
            <a:endParaRPr lang="es-UY" dirty="0"/>
          </a:p>
        </p:txBody>
      </p:sp>
      <p:grpSp>
        <p:nvGrpSpPr>
          <p:cNvPr id="7" name="Grupo 6">
            <a:extLst>
              <a:ext uri="{FF2B5EF4-FFF2-40B4-BE49-F238E27FC236}">
                <a16:creationId xmlns:a16="http://schemas.microsoft.com/office/drawing/2014/main" id="{1DEADAB5-914C-4B13-8C72-BF7CEB064424}"/>
              </a:ext>
            </a:extLst>
          </p:cNvPr>
          <p:cNvGrpSpPr/>
          <p:nvPr/>
        </p:nvGrpSpPr>
        <p:grpSpPr>
          <a:xfrm>
            <a:off x="62513" y="862264"/>
            <a:ext cx="12015184" cy="2452340"/>
            <a:chOff x="172253" y="124413"/>
            <a:chExt cx="9428420" cy="1840179"/>
          </a:xfrm>
        </p:grpSpPr>
        <p:grpSp>
          <p:nvGrpSpPr>
            <p:cNvPr id="8" name="Grupo 7">
              <a:extLst>
                <a:ext uri="{FF2B5EF4-FFF2-40B4-BE49-F238E27FC236}">
                  <a16:creationId xmlns:a16="http://schemas.microsoft.com/office/drawing/2014/main" id="{18F8AC8C-6826-4259-963E-6B4B3DBD9346}"/>
                </a:ext>
              </a:extLst>
            </p:cNvPr>
            <p:cNvGrpSpPr/>
            <p:nvPr/>
          </p:nvGrpSpPr>
          <p:grpSpPr>
            <a:xfrm>
              <a:off x="172253" y="124413"/>
              <a:ext cx="9428420" cy="1840179"/>
              <a:chOff x="172253" y="124413"/>
              <a:chExt cx="9428420" cy="1840179"/>
            </a:xfrm>
          </p:grpSpPr>
          <p:grpSp>
            <p:nvGrpSpPr>
              <p:cNvPr id="11" name="Grupo 10">
                <a:extLst>
                  <a:ext uri="{FF2B5EF4-FFF2-40B4-BE49-F238E27FC236}">
                    <a16:creationId xmlns:a16="http://schemas.microsoft.com/office/drawing/2014/main" id="{C78E07DE-71E4-4FFE-A249-B53CAFEAA7C9}"/>
                  </a:ext>
                </a:extLst>
              </p:cNvPr>
              <p:cNvGrpSpPr/>
              <p:nvPr/>
            </p:nvGrpSpPr>
            <p:grpSpPr>
              <a:xfrm>
                <a:off x="172253" y="124413"/>
                <a:ext cx="9428420" cy="1840179"/>
                <a:chOff x="172253" y="124413"/>
                <a:chExt cx="9428420" cy="1840179"/>
              </a:xfrm>
            </p:grpSpPr>
            <p:grpSp>
              <p:nvGrpSpPr>
                <p:cNvPr id="13" name="Grupo 12">
                  <a:extLst>
                    <a:ext uri="{FF2B5EF4-FFF2-40B4-BE49-F238E27FC236}">
                      <a16:creationId xmlns:a16="http://schemas.microsoft.com/office/drawing/2014/main" id="{E0F00E16-3B56-459B-9B43-59F49F710E20}"/>
                    </a:ext>
                  </a:extLst>
                </p:cNvPr>
                <p:cNvGrpSpPr/>
                <p:nvPr/>
              </p:nvGrpSpPr>
              <p:grpSpPr>
                <a:xfrm>
                  <a:off x="172253" y="251041"/>
                  <a:ext cx="8801116" cy="1713551"/>
                  <a:chOff x="193544" y="1018649"/>
                  <a:chExt cx="8801116" cy="1713551"/>
                </a:xfrm>
              </p:grpSpPr>
              <p:sp>
                <p:nvSpPr>
                  <p:cNvPr id="15" name="CuadroTexto 14">
                    <a:extLst>
                      <a:ext uri="{FF2B5EF4-FFF2-40B4-BE49-F238E27FC236}">
                        <a16:creationId xmlns:a16="http://schemas.microsoft.com/office/drawing/2014/main" id="{790D5BDC-9B15-4E0F-8F6F-C70295ECBD34}"/>
                      </a:ext>
                    </a:extLst>
                  </p:cNvPr>
                  <p:cNvSpPr txBox="1"/>
                  <p:nvPr/>
                </p:nvSpPr>
                <p:spPr>
                  <a:xfrm>
                    <a:off x="603188" y="2345687"/>
                    <a:ext cx="1008112" cy="346423"/>
                  </a:xfrm>
                  <a:prstGeom prst="rect">
                    <a:avLst/>
                  </a:prstGeom>
                  <a:noFill/>
                </p:spPr>
                <p:txBody>
                  <a:bodyPr wrap="square" rtlCol="0">
                    <a:spAutoFit/>
                  </a:bodyPr>
                  <a:lstStyle/>
                  <a:p>
                    <a:pPr algn="ctr"/>
                    <a:r>
                      <a:rPr lang="es-UY" sz="2400" b="1" dirty="0">
                        <a:cs typeface="Segoe UI Light" panose="020B0502040204020203" pitchFamily="34" charset="0"/>
                      </a:rPr>
                      <a:t>1998</a:t>
                    </a:r>
                  </a:p>
                </p:txBody>
              </p:sp>
              <p:sp>
                <p:nvSpPr>
                  <p:cNvPr id="16" name="CuadroTexto 15">
                    <a:extLst>
                      <a:ext uri="{FF2B5EF4-FFF2-40B4-BE49-F238E27FC236}">
                        <a16:creationId xmlns:a16="http://schemas.microsoft.com/office/drawing/2014/main" id="{30C0D4B2-BE83-483E-8C2C-7A55B1CBA982}"/>
                      </a:ext>
                    </a:extLst>
                  </p:cNvPr>
                  <p:cNvSpPr txBox="1"/>
                  <p:nvPr/>
                </p:nvSpPr>
                <p:spPr>
                  <a:xfrm>
                    <a:off x="4370208" y="2273643"/>
                    <a:ext cx="1008112" cy="346423"/>
                  </a:xfrm>
                  <a:prstGeom prst="rect">
                    <a:avLst/>
                  </a:prstGeom>
                  <a:noFill/>
                </p:spPr>
                <p:txBody>
                  <a:bodyPr wrap="square" rtlCol="0">
                    <a:spAutoFit/>
                  </a:bodyPr>
                  <a:lstStyle/>
                  <a:p>
                    <a:pPr algn="ctr"/>
                    <a:r>
                      <a:rPr lang="es-UY" sz="2400" b="1" dirty="0">
                        <a:cs typeface="Segoe UI Light" panose="020B0502040204020203" pitchFamily="34" charset="0"/>
                      </a:rPr>
                      <a:t>2010</a:t>
                    </a:r>
                  </a:p>
                </p:txBody>
              </p:sp>
              <p:grpSp>
                <p:nvGrpSpPr>
                  <p:cNvPr id="17" name="Grupo 16">
                    <a:extLst>
                      <a:ext uri="{FF2B5EF4-FFF2-40B4-BE49-F238E27FC236}">
                        <a16:creationId xmlns:a16="http://schemas.microsoft.com/office/drawing/2014/main" id="{C7AEFE11-1614-4AF2-83BA-18F9CEE22934}"/>
                      </a:ext>
                    </a:extLst>
                  </p:cNvPr>
                  <p:cNvGrpSpPr/>
                  <p:nvPr/>
                </p:nvGrpSpPr>
                <p:grpSpPr>
                  <a:xfrm>
                    <a:off x="193544" y="1018649"/>
                    <a:ext cx="8784976" cy="1293464"/>
                    <a:chOff x="107504" y="1354226"/>
                    <a:chExt cx="8784976" cy="1293464"/>
                  </a:xfrm>
                </p:grpSpPr>
                <p:sp>
                  <p:nvSpPr>
                    <p:cNvPr id="19" name="Rectángulo 18">
                      <a:extLst>
                        <a:ext uri="{FF2B5EF4-FFF2-40B4-BE49-F238E27FC236}">
                          <a16:creationId xmlns:a16="http://schemas.microsoft.com/office/drawing/2014/main" id="{42F290A3-A9FB-4370-8A5C-65478C56BCC6}"/>
                        </a:ext>
                      </a:extLst>
                    </p:cNvPr>
                    <p:cNvSpPr/>
                    <p:nvPr/>
                  </p:nvSpPr>
                  <p:spPr bwMode="auto">
                    <a:xfrm>
                      <a:off x="107504" y="1928905"/>
                      <a:ext cx="8784976" cy="72008"/>
                    </a:xfrm>
                    <a:prstGeom prst="rect">
                      <a:avLst/>
                    </a:prstGeom>
                    <a:solidFill>
                      <a:schemeClr val="accent5">
                        <a:lumMod val="50000"/>
                      </a:schemeClr>
                    </a:solidFill>
                    <a:ln w="254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s-UY" sz="5600"/>
                    </a:p>
                  </p:txBody>
                </p:sp>
                <p:grpSp>
                  <p:nvGrpSpPr>
                    <p:cNvPr id="20" name="Grupo 19">
                      <a:extLst>
                        <a:ext uri="{FF2B5EF4-FFF2-40B4-BE49-F238E27FC236}">
                          <a16:creationId xmlns:a16="http://schemas.microsoft.com/office/drawing/2014/main" id="{E664CE0E-3DAB-4A47-BA05-E6FD3BE64E87}"/>
                        </a:ext>
                      </a:extLst>
                    </p:cNvPr>
                    <p:cNvGrpSpPr/>
                    <p:nvPr/>
                  </p:nvGrpSpPr>
                  <p:grpSpPr>
                    <a:xfrm>
                      <a:off x="291116" y="1354226"/>
                      <a:ext cx="1535505" cy="1293464"/>
                      <a:chOff x="291116" y="1354226"/>
                      <a:chExt cx="1535505" cy="1293464"/>
                    </a:xfrm>
                  </p:grpSpPr>
                  <p:sp>
                    <p:nvSpPr>
                      <p:cNvPr id="22" name="Elipse 21">
                        <a:extLst>
                          <a:ext uri="{FF2B5EF4-FFF2-40B4-BE49-F238E27FC236}">
                            <a16:creationId xmlns:a16="http://schemas.microsoft.com/office/drawing/2014/main" id="{7CD46644-AE91-4312-AB70-EC983C09048E}"/>
                          </a:ext>
                        </a:extLst>
                      </p:cNvPr>
                      <p:cNvSpPr/>
                      <p:nvPr/>
                    </p:nvSpPr>
                    <p:spPr>
                      <a:xfrm>
                        <a:off x="291116" y="1354226"/>
                        <a:ext cx="1535505" cy="1293464"/>
                      </a:xfrm>
                      <a:prstGeom prst="ellipse">
                        <a:avLst/>
                      </a:prstGeom>
                      <a:solidFill>
                        <a:schemeClr val="bg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CuadroTexto 22">
                        <a:extLst>
                          <a:ext uri="{FF2B5EF4-FFF2-40B4-BE49-F238E27FC236}">
                            <a16:creationId xmlns:a16="http://schemas.microsoft.com/office/drawing/2014/main" id="{98F00EFA-A127-48B4-A631-0A63C549B77B}"/>
                          </a:ext>
                        </a:extLst>
                      </p:cNvPr>
                      <p:cNvSpPr txBox="1"/>
                      <p:nvPr/>
                    </p:nvSpPr>
                    <p:spPr>
                      <a:xfrm>
                        <a:off x="319813" y="1468714"/>
                        <a:ext cx="1441729" cy="1039268"/>
                      </a:xfrm>
                      <a:prstGeom prst="rect">
                        <a:avLst/>
                      </a:prstGeom>
                      <a:noFill/>
                    </p:spPr>
                    <p:txBody>
                      <a:bodyPr wrap="square" rtlCol="0">
                        <a:spAutoFit/>
                      </a:bodyPr>
                      <a:lstStyle/>
                      <a:p>
                        <a:pPr algn="ctr"/>
                        <a:r>
                          <a:rPr lang="es-UY" sz="1900" b="1" dirty="0">
                            <a:solidFill>
                              <a:schemeClr val="bg1"/>
                            </a:solidFill>
                            <a:cs typeface="Segoe UI Light" panose="020B0502040204020203" pitchFamily="34" charset="0"/>
                          </a:rPr>
                          <a:t>“</a:t>
                        </a:r>
                        <a:r>
                          <a:rPr lang="es-UY" sz="2100" b="1" dirty="0">
                            <a:solidFill>
                              <a:schemeClr val="bg1"/>
                            </a:solidFill>
                            <a:cs typeface="Segoe UI Light" panose="020B0502040204020203" pitchFamily="34" charset="0"/>
                          </a:rPr>
                          <a:t>Proyecto Merino </a:t>
                        </a:r>
                        <a:r>
                          <a:rPr lang="es-UY" b="1" dirty="0">
                            <a:solidFill>
                              <a:schemeClr val="bg1"/>
                            </a:solidFill>
                            <a:cs typeface="Segoe UI Light" panose="020B0502040204020203" pitchFamily="34" charset="0"/>
                          </a:rPr>
                          <a:t>Fino</a:t>
                        </a:r>
                        <a:r>
                          <a:rPr lang="es-UY" sz="2100" b="1" dirty="0">
                            <a:solidFill>
                              <a:schemeClr val="bg1"/>
                            </a:solidFill>
                            <a:cs typeface="Segoe UI Light" panose="020B0502040204020203" pitchFamily="34" charset="0"/>
                          </a:rPr>
                          <a:t> del Uruguay” </a:t>
                        </a:r>
                      </a:p>
                      <a:p>
                        <a:pPr algn="ctr"/>
                        <a:r>
                          <a:rPr lang="es-UY" sz="2100" b="1" dirty="0">
                            <a:solidFill>
                              <a:schemeClr val="bg1"/>
                            </a:solidFill>
                            <a:cs typeface="Segoe UI Light" panose="020B0502040204020203" pitchFamily="34" charset="0"/>
                          </a:rPr>
                          <a:t>(PMF)</a:t>
                        </a:r>
                        <a:endParaRPr lang="es-UY" sz="1900" b="1" dirty="0">
                          <a:solidFill>
                            <a:schemeClr val="bg1"/>
                          </a:solidFill>
                          <a:cs typeface="Segoe UI Light" panose="020B0502040204020203" pitchFamily="34" charset="0"/>
                        </a:endParaRPr>
                      </a:p>
                    </p:txBody>
                  </p:sp>
                </p:grpSp>
                <p:sp>
                  <p:nvSpPr>
                    <p:cNvPr id="21" name="CuadroTexto 20">
                      <a:extLst>
                        <a:ext uri="{FF2B5EF4-FFF2-40B4-BE49-F238E27FC236}">
                          <a16:creationId xmlns:a16="http://schemas.microsoft.com/office/drawing/2014/main" id="{0D0268FA-5305-432B-A334-012D07BD659B}"/>
                        </a:ext>
                      </a:extLst>
                    </p:cNvPr>
                    <p:cNvSpPr txBox="1"/>
                    <p:nvPr/>
                  </p:nvSpPr>
                  <p:spPr>
                    <a:xfrm>
                      <a:off x="2941737" y="1926744"/>
                      <a:ext cx="1113565" cy="646330"/>
                    </a:xfrm>
                    <a:prstGeom prst="rect">
                      <a:avLst/>
                    </a:prstGeom>
                    <a:noFill/>
                  </p:spPr>
                  <p:txBody>
                    <a:bodyPr wrap="square" rtlCol="0">
                      <a:spAutoFit/>
                    </a:bodyPr>
                    <a:lstStyle/>
                    <a:p>
                      <a:r>
                        <a:rPr lang="es-UY" sz="1200" b="1" dirty="0">
                          <a:solidFill>
                            <a:schemeClr val="bg1"/>
                          </a:solidFill>
                          <a:latin typeface="Segoe UI Light" panose="020B0502040204020203" pitchFamily="34" charset="0"/>
                          <a:cs typeface="Segoe UI Light" panose="020B0502040204020203" pitchFamily="34" charset="0"/>
                        </a:rPr>
                        <a:t>CRILU </a:t>
                      </a:r>
                    </a:p>
                    <a:p>
                      <a:r>
                        <a:rPr lang="es-UY" sz="1200" b="1" dirty="0">
                          <a:solidFill>
                            <a:schemeClr val="bg1"/>
                          </a:solidFill>
                          <a:latin typeface="Segoe UI Light" panose="020B0502040204020203" pitchFamily="34" charset="0"/>
                          <a:cs typeface="Segoe UI Light" panose="020B0502040204020203" pitchFamily="34" charset="0"/>
                        </a:rPr>
                        <a:t>Consorcio Regional de Innovación en lanas Ultrafinas</a:t>
                      </a:r>
                    </a:p>
                  </p:txBody>
                </p:sp>
              </p:grpSp>
              <p:sp>
                <p:nvSpPr>
                  <p:cNvPr id="18" name="CuadroTexto 17">
                    <a:extLst>
                      <a:ext uri="{FF2B5EF4-FFF2-40B4-BE49-F238E27FC236}">
                        <a16:creationId xmlns:a16="http://schemas.microsoft.com/office/drawing/2014/main" id="{7ACF8310-8F40-4B8D-B101-E45364B392B7}"/>
                      </a:ext>
                    </a:extLst>
                  </p:cNvPr>
                  <p:cNvSpPr txBox="1"/>
                  <p:nvPr/>
                </p:nvSpPr>
                <p:spPr>
                  <a:xfrm>
                    <a:off x="7986548" y="2385777"/>
                    <a:ext cx="1008112" cy="346423"/>
                  </a:xfrm>
                  <a:prstGeom prst="rect">
                    <a:avLst/>
                  </a:prstGeom>
                  <a:noFill/>
                </p:spPr>
                <p:txBody>
                  <a:bodyPr wrap="square" rtlCol="0">
                    <a:spAutoFit/>
                  </a:bodyPr>
                  <a:lstStyle/>
                  <a:p>
                    <a:r>
                      <a:rPr lang="es-UY" sz="2400" b="1" dirty="0">
                        <a:cs typeface="Segoe UI Light" panose="020B0502040204020203" pitchFamily="34" charset="0"/>
                      </a:rPr>
                      <a:t>2022</a:t>
                    </a:r>
                  </a:p>
                </p:txBody>
              </p:sp>
            </p:grpSp>
            <p:sp>
              <p:nvSpPr>
                <p:cNvPr id="14" name="Elipse 13">
                  <a:extLst>
                    <a:ext uri="{FF2B5EF4-FFF2-40B4-BE49-F238E27FC236}">
                      <a16:creationId xmlns:a16="http://schemas.microsoft.com/office/drawing/2014/main" id="{8F10F4D8-F841-4063-BF91-F283617F7B05}"/>
                    </a:ext>
                  </a:extLst>
                </p:cNvPr>
                <p:cNvSpPr/>
                <p:nvPr/>
              </p:nvSpPr>
              <p:spPr>
                <a:xfrm>
                  <a:off x="6868052" y="124413"/>
                  <a:ext cx="2732621" cy="1452992"/>
                </a:xfrm>
                <a:prstGeom prst="ellipse">
                  <a:avLst/>
                </a:prstGeom>
                <a:ln>
                  <a:solidFill>
                    <a:srgbClr val="FF66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sp>
            <p:nvSpPr>
              <p:cNvPr id="12" name="CuadroTexto 11">
                <a:extLst>
                  <a:ext uri="{FF2B5EF4-FFF2-40B4-BE49-F238E27FC236}">
                    <a16:creationId xmlns:a16="http://schemas.microsoft.com/office/drawing/2014/main" id="{AC2969A5-ABDF-4624-8109-2099883A9B50}"/>
                  </a:ext>
                </a:extLst>
              </p:cNvPr>
              <p:cNvSpPr txBox="1"/>
              <p:nvPr/>
            </p:nvSpPr>
            <p:spPr>
              <a:xfrm>
                <a:off x="7076751" y="491643"/>
                <a:ext cx="2410313" cy="808319"/>
              </a:xfrm>
              <a:prstGeom prst="rect">
                <a:avLst/>
              </a:prstGeom>
              <a:noFill/>
            </p:spPr>
            <p:txBody>
              <a:bodyPr wrap="square" rtlCol="0">
                <a:spAutoFit/>
              </a:bodyPr>
              <a:lstStyle/>
              <a:p>
                <a:pPr algn="ctr"/>
                <a:r>
                  <a:rPr lang="es-UY" sz="3200" b="1" dirty="0">
                    <a:solidFill>
                      <a:schemeClr val="bg1"/>
                    </a:solidFill>
                    <a:cs typeface="Segoe UI Light" panose="020B0502040204020203" pitchFamily="34" charset="0"/>
                  </a:rPr>
                  <a:t>Nuevo Consorcio Público-Privado</a:t>
                </a:r>
              </a:p>
            </p:txBody>
          </p:sp>
        </p:grpSp>
        <p:sp>
          <p:nvSpPr>
            <p:cNvPr id="9" name="Elipse 8">
              <a:extLst>
                <a:ext uri="{FF2B5EF4-FFF2-40B4-BE49-F238E27FC236}">
                  <a16:creationId xmlns:a16="http://schemas.microsoft.com/office/drawing/2014/main" id="{E2594439-CC6E-4D55-B0AD-3DA7F65A0094}"/>
                </a:ext>
              </a:extLst>
            </p:cNvPr>
            <p:cNvSpPr/>
            <p:nvPr/>
          </p:nvSpPr>
          <p:spPr>
            <a:xfrm>
              <a:off x="4047545" y="199132"/>
              <a:ext cx="1535505" cy="1346993"/>
            </a:xfrm>
            <a:prstGeom prst="ellipse">
              <a:avLst/>
            </a:prstGeom>
            <a:solidFill>
              <a:schemeClr val="bg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CuadroTexto 9">
              <a:extLst>
                <a:ext uri="{FF2B5EF4-FFF2-40B4-BE49-F238E27FC236}">
                  <a16:creationId xmlns:a16="http://schemas.microsoft.com/office/drawing/2014/main" id="{F84FC222-F559-46F8-82DB-82ED85F1034F}"/>
                </a:ext>
              </a:extLst>
            </p:cNvPr>
            <p:cNvSpPr txBox="1"/>
            <p:nvPr/>
          </p:nvSpPr>
          <p:spPr>
            <a:xfrm>
              <a:off x="4235215" y="571625"/>
              <a:ext cx="1121814" cy="438801"/>
            </a:xfrm>
            <a:prstGeom prst="rect">
              <a:avLst/>
            </a:prstGeom>
            <a:noFill/>
          </p:spPr>
          <p:txBody>
            <a:bodyPr wrap="square" rtlCol="0">
              <a:spAutoFit/>
            </a:bodyPr>
            <a:lstStyle/>
            <a:p>
              <a:pPr algn="ctr"/>
              <a:r>
                <a:rPr lang="es-UY" sz="3200" b="1" dirty="0">
                  <a:solidFill>
                    <a:schemeClr val="bg1"/>
                  </a:solidFill>
                  <a:cs typeface="Segoe UI Light" panose="020B0502040204020203" pitchFamily="34" charset="0"/>
                </a:rPr>
                <a:t>CRILU</a:t>
              </a:r>
            </a:p>
          </p:txBody>
        </p:sp>
      </p:grpSp>
      <p:sp>
        <p:nvSpPr>
          <p:cNvPr id="24" name="CuadroTexto 23">
            <a:extLst>
              <a:ext uri="{FF2B5EF4-FFF2-40B4-BE49-F238E27FC236}">
                <a16:creationId xmlns:a16="http://schemas.microsoft.com/office/drawing/2014/main" id="{9B4EDDE2-20FE-459A-9880-C915E7FB10BB}"/>
              </a:ext>
            </a:extLst>
          </p:cNvPr>
          <p:cNvSpPr txBox="1"/>
          <p:nvPr/>
        </p:nvSpPr>
        <p:spPr>
          <a:xfrm>
            <a:off x="-46400" y="96057"/>
            <a:ext cx="9670460" cy="861770"/>
          </a:xfrm>
          <a:prstGeom prst="rect">
            <a:avLst/>
          </a:prstGeom>
          <a:noFill/>
        </p:spPr>
        <p:txBody>
          <a:bodyPr wrap="square" lIns="121917" tIns="60958" rIns="121917" bIns="60958" rtlCol="0">
            <a:spAutoFit/>
          </a:bodyPr>
          <a:lstStyle/>
          <a:p>
            <a:pPr algn="ctr"/>
            <a:r>
              <a:rPr lang="es-UY" sz="4800" b="1" dirty="0">
                <a:effectLst>
                  <a:outerShdw blurRad="38100" dist="38100" dir="2700000" algn="tl">
                    <a:srgbClr val="000000">
                      <a:alpha val="43137"/>
                    </a:srgbClr>
                  </a:outerShdw>
                </a:effectLst>
                <a:latin typeface="+mj-lt"/>
                <a:ea typeface="+mj-ea"/>
                <a:cs typeface="+mj-cs"/>
              </a:rPr>
              <a:t>Trabajo realizado: Del CRILU I al II</a:t>
            </a:r>
          </a:p>
        </p:txBody>
      </p:sp>
      <p:sp>
        <p:nvSpPr>
          <p:cNvPr id="25" name="Rectángulo redondeado 27">
            <a:extLst>
              <a:ext uri="{FF2B5EF4-FFF2-40B4-BE49-F238E27FC236}">
                <a16:creationId xmlns:a16="http://schemas.microsoft.com/office/drawing/2014/main" id="{CC901B67-A9D3-4455-B97B-42FFEC875E36}"/>
              </a:ext>
            </a:extLst>
          </p:cNvPr>
          <p:cNvSpPr/>
          <p:nvPr/>
        </p:nvSpPr>
        <p:spPr bwMode="auto">
          <a:xfrm>
            <a:off x="509952" y="3586918"/>
            <a:ext cx="10998521" cy="2622860"/>
          </a:xfrm>
          <a:prstGeom prst="roundRect">
            <a:avLst/>
          </a:prstGeom>
          <a:noFill/>
          <a:ln w="25400" cap="flat" cmpd="sng" algn="ctr">
            <a:solidFill>
              <a:srgbClr val="FF6600"/>
            </a:solidFill>
            <a:prstDash val="dash"/>
            <a:round/>
            <a:headEnd type="none" w="med" len="med"/>
            <a:tailEnd type="none" w="med" len="med"/>
          </a:ln>
          <a:effectLst/>
        </p:spPr>
        <p:txBody>
          <a:bodyPr vert="horz" wrap="square" lIns="121917" tIns="60958" rIns="121917" bIns="60958" numCol="1" rtlCol="0" anchor="t" anchorCtr="0" compatLnSpc="1">
            <a:prstTxWarp prst="textNoShape">
              <a:avLst/>
            </a:prstTxWarp>
          </a:bodyPr>
          <a:lstStyle/>
          <a:p>
            <a:endParaRPr lang="es-UY" sz="5600"/>
          </a:p>
        </p:txBody>
      </p:sp>
      <p:sp>
        <p:nvSpPr>
          <p:cNvPr id="26" name="Rectángulo 25">
            <a:extLst>
              <a:ext uri="{FF2B5EF4-FFF2-40B4-BE49-F238E27FC236}">
                <a16:creationId xmlns:a16="http://schemas.microsoft.com/office/drawing/2014/main" id="{B13E24E1-AD0D-4034-AD3A-69A04FB3E1D0}"/>
              </a:ext>
            </a:extLst>
          </p:cNvPr>
          <p:cNvSpPr/>
          <p:nvPr/>
        </p:nvSpPr>
        <p:spPr>
          <a:xfrm>
            <a:off x="781867" y="3621021"/>
            <a:ext cx="10766987" cy="2092877"/>
          </a:xfrm>
          <a:prstGeom prst="rect">
            <a:avLst/>
          </a:prstGeom>
        </p:spPr>
        <p:txBody>
          <a:bodyPr wrap="square" lIns="121917" tIns="60958" rIns="121917" bIns="60958">
            <a:spAutoFit/>
          </a:bodyPr>
          <a:lstStyle/>
          <a:p>
            <a:pPr marL="342900" indent="-342900">
              <a:lnSpc>
                <a:spcPct val="90000"/>
              </a:lnSpc>
              <a:spcBef>
                <a:spcPts val="600"/>
              </a:spcBef>
              <a:buClr>
                <a:schemeClr val="accent2"/>
              </a:buClr>
              <a:buFont typeface="Wingdings" pitchFamily="2" charset="2"/>
              <a:buChar char="§"/>
            </a:pPr>
            <a:r>
              <a:rPr lang="es-UY" sz="2400" dirty="0">
                <a:cs typeface="Arial" panose="020B0604020202020204" pitchFamily="34" charset="0"/>
              </a:rPr>
              <a:t>¿Continuar?</a:t>
            </a:r>
          </a:p>
          <a:p>
            <a:pPr marL="342900" indent="-342900">
              <a:lnSpc>
                <a:spcPct val="90000"/>
              </a:lnSpc>
              <a:spcBef>
                <a:spcPts val="600"/>
              </a:spcBef>
              <a:buClr>
                <a:schemeClr val="accent2"/>
              </a:buClr>
              <a:buFont typeface="Wingdings" pitchFamily="2" charset="2"/>
              <a:buChar char="§"/>
            </a:pPr>
            <a:r>
              <a:rPr lang="es-UY" sz="2400" dirty="0">
                <a:cs typeface="Arial" panose="020B0604020202020204" pitchFamily="34" charset="0"/>
              </a:rPr>
              <a:t>¿Los objetivos/metas/prioridades siguen vigentes?</a:t>
            </a:r>
          </a:p>
          <a:p>
            <a:pPr marL="342900" indent="-342900">
              <a:lnSpc>
                <a:spcPct val="90000"/>
              </a:lnSpc>
              <a:spcBef>
                <a:spcPts val="600"/>
              </a:spcBef>
              <a:buClr>
                <a:schemeClr val="accent2"/>
              </a:buClr>
              <a:buFont typeface="Wingdings" pitchFamily="2" charset="2"/>
              <a:buChar char="§"/>
            </a:pPr>
            <a:r>
              <a:rPr lang="es-UY" sz="2400" dirty="0">
                <a:cs typeface="Arial" panose="020B0604020202020204" pitchFamily="34" charset="0"/>
              </a:rPr>
              <a:t>¿Debemos incluir nuevos?</a:t>
            </a:r>
          </a:p>
          <a:p>
            <a:pPr marL="342900" indent="-342900">
              <a:lnSpc>
                <a:spcPct val="90000"/>
              </a:lnSpc>
              <a:spcBef>
                <a:spcPts val="600"/>
              </a:spcBef>
              <a:buClr>
                <a:schemeClr val="accent2"/>
              </a:buClr>
              <a:buFont typeface="Wingdings" pitchFamily="2" charset="2"/>
              <a:buChar char="§"/>
            </a:pPr>
            <a:r>
              <a:rPr lang="es-UY" sz="2400" dirty="0">
                <a:cs typeface="Arial" panose="020B0604020202020204" pitchFamily="34" charset="0"/>
              </a:rPr>
              <a:t>¿Integración, nuevos actores?</a:t>
            </a:r>
          </a:p>
          <a:p>
            <a:pPr marL="342900" indent="-342900">
              <a:lnSpc>
                <a:spcPct val="90000"/>
              </a:lnSpc>
              <a:spcBef>
                <a:spcPts val="600"/>
              </a:spcBef>
              <a:buClr>
                <a:schemeClr val="accent2"/>
              </a:buClr>
              <a:buFont typeface="Wingdings" pitchFamily="2" charset="2"/>
              <a:buChar char="§"/>
            </a:pPr>
            <a:r>
              <a:rPr lang="es-UY" sz="2400" dirty="0">
                <a:cs typeface="Arial" panose="020B0604020202020204" pitchFamily="34" charset="0"/>
              </a:rPr>
              <a:t>¿La gobernanza, el sistema de financiamiento?</a:t>
            </a:r>
          </a:p>
        </p:txBody>
      </p:sp>
      <p:pic>
        <p:nvPicPr>
          <p:cNvPr id="27" name="Picture 2" descr="CPA Ferrere - Photos | Facebook">
            <a:extLst>
              <a:ext uri="{FF2B5EF4-FFF2-40B4-BE49-F238E27FC236}">
                <a16:creationId xmlns:a16="http://schemas.microsoft.com/office/drawing/2014/main" id="{AEB44AE9-9F24-4C19-9993-466FA21C74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92133" y="6147872"/>
            <a:ext cx="644214" cy="644214"/>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D7526F4C-9AD4-4B16-A096-82B4D61BC093}"/>
              </a:ext>
            </a:extLst>
          </p:cNvPr>
          <p:cNvPicPr>
            <a:picLocks noChangeAspect="1"/>
          </p:cNvPicPr>
          <p:nvPr/>
        </p:nvPicPr>
        <p:blipFill rotWithShape="1">
          <a:blip r:embed="rId4"/>
          <a:srcRect l="23970" t="25349" r="27333" b="14284"/>
          <a:stretch/>
        </p:blipFill>
        <p:spPr>
          <a:xfrm>
            <a:off x="10673179" y="7534"/>
            <a:ext cx="1493363" cy="861770"/>
          </a:xfrm>
          <a:prstGeom prst="rect">
            <a:avLst/>
          </a:prstGeom>
        </p:spPr>
      </p:pic>
    </p:spTree>
    <p:extLst>
      <p:ext uri="{BB962C8B-B14F-4D97-AF65-F5344CB8AC3E}">
        <p14:creationId xmlns:p14="http://schemas.microsoft.com/office/powerpoint/2010/main" val="11615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6C6354D-DDF5-49D2-B34C-7C93E898D895}"/>
              </a:ext>
            </a:extLst>
          </p:cNvPr>
          <p:cNvSpPr txBox="1"/>
          <p:nvPr/>
        </p:nvSpPr>
        <p:spPr>
          <a:xfrm>
            <a:off x="247062" y="89599"/>
            <a:ext cx="9411288" cy="861770"/>
          </a:xfrm>
          <a:prstGeom prst="rect">
            <a:avLst/>
          </a:prstGeom>
          <a:noFill/>
        </p:spPr>
        <p:txBody>
          <a:bodyPr wrap="square" lIns="121917" tIns="60958" rIns="121917" bIns="60958" rtlCol="0">
            <a:spAutoFit/>
          </a:bodyPr>
          <a:lstStyle/>
          <a:p>
            <a:r>
              <a:rPr lang="es-UY" sz="4800" b="1" dirty="0">
                <a:effectLst>
                  <a:outerShdw blurRad="38100" dist="38100" dir="2700000" algn="tl">
                    <a:srgbClr val="000000">
                      <a:alpha val="43137"/>
                    </a:srgbClr>
                  </a:outerShdw>
                </a:effectLst>
                <a:latin typeface="+mj-lt"/>
                <a:ea typeface="+mj-ea"/>
                <a:cs typeface="+mj-cs"/>
              </a:rPr>
              <a:t>Escuchando a los interesados…</a:t>
            </a:r>
          </a:p>
        </p:txBody>
      </p:sp>
      <p:sp>
        <p:nvSpPr>
          <p:cNvPr id="7" name="CuadroTexto 6">
            <a:extLst>
              <a:ext uri="{FF2B5EF4-FFF2-40B4-BE49-F238E27FC236}">
                <a16:creationId xmlns:a16="http://schemas.microsoft.com/office/drawing/2014/main" id="{A8FBDD4A-897D-48CC-8EC7-92A5587426D8}"/>
              </a:ext>
            </a:extLst>
          </p:cNvPr>
          <p:cNvSpPr txBox="1"/>
          <p:nvPr/>
        </p:nvSpPr>
        <p:spPr>
          <a:xfrm>
            <a:off x="0" y="1028734"/>
            <a:ext cx="10896534" cy="947628"/>
          </a:xfrm>
          <a:prstGeom prst="rect">
            <a:avLst/>
          </a:prstGeom>
          <a:noFill/>
        </p:spPr>
        <p:txBody>
          <a:bodyPr wrap="square" lIns="121917" tIns="60958" rIns="121917" bIns="60958">
            <a:spAutoFit/>
          </a:bodyPr>
          <a:lstStyle/>
          <a:p>
            <a:pPr marL="321435" lvl="1" algn="just">
              <a:lnSpc>
                <a:spcPct val="115000"/>
              </a:lnSpc>
              <a:buClr>
                <a:schemeClr val="accent6">
                  <a:lumMod val="60000"/>
                  <a:lumOff val="40000"/>
                </a:schemeClr>
              </a:buClr>
            </a:pPr>
            <a:r>
              <a:rPr lang="es-ES" sz="2400" b="1" i="1" dirty="0">
                <a:solidFill>
                  <a:schemeClr val="accent6">
                    <a:lumMod val="75000"/>
                  </a:schemeClr>
                </a:solidFill>
                <a:cs typeface="Segoe UI Semilight" panose="020B0402040204020203" pitchFamily="34" charset="0"/>
              </a:rPr>
              <a:t>Grupos FOCO (3), entrevistas (20+) con Productores Consorciados y entrevistas en profundidad con representantes del ecosistema ovino:</a:t>
            </a:r>
            <a:endParaRPr lang="es-UY" sz="2400" b="1" i="1" dirty="0">
              <a:solidFill>
                <a:schemeClr val="accent6">
                  <a:lumMod val="75000"/>
                </a:schemeClr>
              </a:solidFill>
              <a:cs typeface="Segoe UI Semilight" panose="020B0402040204020203" pitchFamily="34" charset="0"/>
            </a:endParaRPr>
          </a:p>
        </p:txBody>
      </p:sp>
      <p:pic>
        <p:nvPicPr>
          <p:cNvPr id="1026" name="Picture 2" descr="Secretariado Uruguayo de la Lana">
            <a:extLst>
              <a:ext uri="{FF2B5EF4-FFF2-40B4-BE49-F238E27FC236}">
                <a16:creationId xmlns:a16="http://schemas.microsoft.com/office/drawing/2014/main" id="{CC806397-1B6C-4DC1-913F-99676A5C1A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129" y="2350818"/>
            <a:ext cx="997164" cy="1196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N AGROPECUARIO - revista ...">
            <a:extLst>
              <a:ext uri="{FF2B5EF4-FFF2-40B4-BE49-F238E27FC236}">
                <a16:creationId xmlns:a16="http://schemas.microsoft.com/office/drawing/2014/main" id="{4EAECA15-4EA9-4044-B03D-BD22285906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2482" y="2460714"/>
            <a:ext cx="1131156" cy="1086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isterio de Ganadería, Agricultura y Pesca - Trámites disponibles a  iniciar">
            <a:extLst>
              <a:ext uri="{FF2B5EF4-FFF2-40B4-BE49-F238E27FC236}">
                <a16:creationId xmlns:a16="http://schemas.microsoft.com/office/drawing/2014/main" id="{F14B9601-9419-4263-8927-A6E3D37D0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916" y="2691247"/>
            <a:ext cx="1270000" cy="717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rtal INIA Logotipo institucional">
            <a:extLst>
              <a:ext uri="{FF2B5EF4-FFF2-40B4-BE49-F238E27FC236}">
                <a16:creationId xmlns:a16="http://schemas.microsoft.com/office/drawing/2014/main" id="{5A1E3780-2ECC-4AB2-BE3B-986C8CC20D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5403" y="2711451"/>
            <a:ext cx="1091947" cy="585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cretariado Uruguayo de la Lana">
            <a:extLst>
              <a:ext uri="{FF2B5EF4-FFF2-40B4-BE49-F238E27FC236}">
                <a16:creationId xmlns:a16="http://schemas.microsoft.com/office/drawing/2014/main" id="{F7C23236-4C05-4DB4-AD6C-E9989C80FE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7983" y="2485879"/>
            <a:ext cx="1098551" cy="1111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vid-19 :: Uruguay XXI">
            <a:extLst>
              <a:ext uri="{FF2B5EF4-FFF2-40B4-BE49-F238E27FC236}">
                <a16:creationId xmlns:a16="http://schemas.microsoft.com/office/drawing/2014/main" id="{CB4D674B-60C6-48B2-951A-1F526E7C3D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0898" y="4677617"/>
            <a:ext cx="2004319" cy="7772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UCREA - Federación Uruguaya de grupos CREA">
            <a:extLst>
              <a:ext uri="{FF2B5EF4-FFF2-40B4-BE49-F238E27FC236}">
                <a16:creationId xmlns:a16="http://schemas.microsoft.com/office/drawing/2014/main" id="{991D98B5-C879-4D0C-8873-EB1BAF0741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8134" y="4589967"/>
            <a:ext cx="1131156" cy="8214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entral Lanera :: Portada">
            <a:extLst>
              <a:ext uri="{FF2B5EF4-FFF2-40B4-BE49-F238E27FC236}">
                <a16:creationId xmlns:a16="http://schemas.microsoft.com/office/drawing/2014/main" id="{A81FF91A-991F-4D27-ADA1-541E0D9D40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702" y="2747516"/>
            <a:ext cx="1603573" cy="5879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anas Trinidad | LinkedIn">
            <a:extLst>
              <a:ext uri="{FF2B5EF4-FFF2-40B4-BE49-F238E27FC236}">
                <a16:creationId xmlns:a16="http://schemas.microsoft.com/office/drawing/2014/main" id="{497A935B-DF05-4312-8C5D-FF4A984BBB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67239" y="4467969"/>
            <a:ext cx="1010676" cy="10106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PS FRAY MARCOS S.A. | LinkedIn">
            <a:extLst>
              <a:ext uri="{FF2B5EF4-FFF2-40B4-BE49-F238E27FC236}">
                <a16:creationId xmlns:a16="http://schemas.microsoft.com/office/drawing/2014/main" id="{BE2CC420-FFAA-4D5B-B906-53C46FA7B6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3979" y="4467969"/>
            <a:ext cx="1196596" cy="119659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RILU Uruguay (@CRILU_uy) | Twitter">
            <a:extLst>
              <a:ext uri="{FF2B5EF4-FFF2-40B4-BE49-F238E27FC236}">
                <a16:creationId xmlns:a16="http://schemas.microsoft.com/office/drawing/2014/main" id="{7EA27ACF-7593-430A-885E-E8D20B4ABB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5761" y="4467969"/>
            <a:ext cx="1131156" cy="1131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PA Ferrere - Photos | Facebook">
            <a:extLst>
              <a:ext uri="{FF2B5EF4-FFF2-40B4-BE49-F238E27FC236}">
                <a16:creationId xmlns:a16="http://schemas.microsoft.com/office/drawing/2014/main" id="{FD605696-266D-419C-8B44-1C371E6C613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92133" y="6147872"/>
            <a:ext cx="644214" cy="64421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779C269C-03B0-49F6-AADA-5995DAA0E52F}"/>
              </a:ext>
            </a:extLst>
          </p:cNvPr>
          <p:cNvPicPr>
            <a:picLocks noChangeAspect="1"/>
          </p:cNvPicPr>
          <p:nvPr/>
        </p:nvPicPr>
        <p:blipFill rotWithShape="1">
          <a:blip r:embed="rId15"/>
          <a:srcRect l="23970" t="25349" r="27333" b="14284"/>
          <a:stretch/>
        </p:blipFill>
        <p:spPr>
          <a:xfrm>
            <a:off x="10673179" y="7534"/>
            <a:ext cx="1493363" cy="673503"/>
          </a:xfrm>
          <a:prstGeom prst="rect">
            <a:avLst/>
          </a:prstGeom>
        </p:spPr>
      </p:pic>
      <p:sp>
        <p:nvSpPr>
          <p:cNvPr id="3" name="CuadroTexto 2">
            <a:extLst>
              <a:ext uri="{FF2B5EF4-FFF2-40B4-BE49-F238E27FC236}">
                <a16:creationId xmlns:a16="http://schemas.microsoft.com/office/drawing/2014/main" id="{B621B69B-BF0B-4B45-9DB0-6629EBFE3D10}"/>
              </a:ext>
            </a:extLst>
          </p:cNvPr>
          <p:cNvSpPr txBox="1"/>
          <p:nvPr/>
        </p:nvSpPr>
        <p:spPr>
          <a:xfrm>
            <a:off x="331470" y="6147872"/>
            <a:ext cx="7583933" cy="461665"/>
          </a:xfrm>
          <a:prstGeom prst="rect">
            <a:avLst/>
          </a:prstGeom>
          <a:noFill/>
        </p:spPr>
        <p:txBody>
          <a:bodyPr wrap="square" rtlCol="0">
            <a:spAutoFit/>
          </a:bodyPr>
          <a:lstStyle/>
          <a:p>
            <a:r>
              <a:rPr lang="es-UY" sz="2400" b="1" dirty="0"/>
              <a:t>Nota: Encuestas 2011 y  2021 a productores consorciados</a:t>
            </a:r>
          </a:p>
        </p:txBody>
      </p:sp>
    </p:spTree>
    <p:extLst>
      <p:ext uri="{BB962C8B-B14F-4D97-AF65-F5344CB8AC3E}">
        <p14:creationId xmlns:p14="http://schemas.microsoft.com/office/powerpoint/2010/main" val="391540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AF20CF-A981-420F-8DBE-17C3E372BE6C}"/>
              </a:ext>
            </a:extLst>
          </p:cNvPr>
          <p:cNvSpPr txBox="1"/>
          <p:nvPr/>
        </p:nvSpPr>
        <p:spPr>
          <a:xfrm>
            <a:off x="239350" y="6213310"/>
            <a:ext cx="3936437" cy="420564"/>
          </a:xfrm>
          <a:prstGeom prst="rect">
            <a:avLst/>
          </a:prstGeom>
          <a:noFill/>
        </p:spPr>
        <p:txBody>
          <a:bodyPr wrap="square" rtlCol="0">
            <a:spAutoFit/>
          </a:bodyPr>
          <a:lstStyle/>
          <a:p>
            <a:r>
              <a:rPr lang="es-UY" sz="2133" b="1" dirty="0"/>
              <a:t>Fuente: CRILU (sin publicar)</a:t>
            </a:r>
          </a:p>
        </p:txBody>
      </p:sp>
      <p:sp>
        <p:nvSpPr>
          <p:cNvPr id="17" name="Rectángulo: esquinas redondeadas 16">
            <a:extLst>
              <a:ext uri="{FF2B5EF4-FFF2-40B4-BE49-F238E27FC236}">
                <a16:creationId xmlns:a16="http://schemas.microsoft.com/office/drawing/2014/main" id="{C7898851-0F6A-4569-934D-D13141D5664A}"/>
              </a:ext>
            </a:extLst>
          </p:cNvPr>
          <p:cNvSpPr/>
          <p:nvPr/>
        </p:nvSpPr>
        <p:spPr>
          <a:xfrm>
            <a:off x="8880310" y="1124744"/>
            <a:ext cx="3168350" cy="547260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2400"/>
          </a:p>
        </p:txBody>
      </p:sp>
      <p:sp>
        <p:nvSpPr>
          <p:cNvPr id="16" name="CuadroTexto 15">
            <a:extLst>
              <a:ext uri="{FF2B5EF4-FFF2-40B4-BE49-F238E27FC236}">
                <a16:creationId xmlns:a16="http://schemas.microsoft.com/office/drawing/2014/main" id="{219E0CD8-3D17-4980-9D10-BECF5C7AB44B}"/>
              </a:ext>
            </a:extLst>
          </p:cNvPr>
          <p:cNvSpPr txBox="1"/>
          <p:nvPr/>
        </p:nvSpPr>
        <p:spPr>
          <a:xfrm>
            <a:off x="8784298" y="1441589"/>
            <a:ext cx="3407702" cy="5057667"/>
          </a:xfrm>
          <a:prstGeom prst="rect">
            <a:avLst/>
          </a:prstGeom>
          <a:noFill/>
        </p:spPr>
        <p:txBody>
          <a:bodyPr wrap="square" rtlCol="0">
            <a:spAutoFit/>
          </a:bodyPr>
          <a:lstStyle/>
          <a:p>
            <a:pPr algn="ctr"/>
            <a:r>
              <a:rPr lang="es-UY" sz="2933" b="1" i="1" dirty="0">
                <a:effectLst>
                  <a:outerShdw blurRad="38100" dist="38100" dir="2700000" algn="tl">
                    <a:srgbClr val="000000">
                      <a:alpha val="43137"/>
                    </a:srgbClr>
                  </a:outerShdw>
                </a:effectLst>
              </a:rPr>
              <a:t>Acciones &gt; 50% de ponderación:</a:t>
            </a:r>
          </a:p>
          <a:p>
            <a:pPr algn="ctr"/>
            <a:endParaRPr lang="es-UY" sz="2400" b="1" i="1" dirty="0">
              <a:effectLst>
                <a:outerShdw blurRad="38100" dist="38100" dir="2700000" algn="tl">
                  <a:srgbClr val="000000">
                    <a:alpha val="43137"/>
                  </a:srgbClr>
                </a:outerShdw>
              </a:effectLst>
            </a:endParaRPr>
          </a:p>
          <a:p>
            <a:pPr marL="380990" indent="-380990">
              <a:buFont typeface="Arial" panose="020B0604020202020204" pitchFamily="34" charset="0"/>
              <a:buChar char="•"/>
            </a:pPr>
            <a:r>
              <a:rPr lang="es-UY" sz="2400" b="1" i="1" dirty="0">
                <a:effectLst>
                  <a:outerShdw blurRad="38100" dist="38100" dir="2700000" algn="tl">
                    <a:srgbClr val="000000">
                      <a:alpha val="43137"/>
                    </a:srgbClr>
                  </a:outerShdw>
                </a:effectLst>
              </a:rPr>
              <a:t>Investigación.</a:t>
            </a:r>
          </a:p>
          <a:p>
            <a:pPr marL="380990" indent="-380990">
              <a:buFont typeface="Arial" panose="020B0604020202020204" pitchFamily="34" charset="0"/>
              <a:buChar char="•"/>
            </a:pPr>
            <a:r>
              <a:rPr lang="es-UY" sz="2400" b="1" i="1" dirty="0">
                <a:effectLst>
                  <a:outerShdw blurRad="38100" dist="38100" dir="2700000" algn="tl">
                    <a:srgbClr val="000000">
                      <a:alpha val="43137"/>
                    </a:srgbClr>
                  </a:outerShdw>
                </a:effectLst>
              </a:rPr>
              <a:t>Desarrollo de nuevos productos </a:t>
            </a:r>
          </a:p>
          <a:p>
            <a:r>
              <a:rPr lang="es-UY" sz="2400" b="1" i="1" dirty="0">
                <a:effectLst>
                  <a:outerShdw blurRad="38100" dist="38100" dir="2700000" algn="tl">
                    <a:srgbClr val="000000">
                      <a:alpha val="43137"/>
                    </a:srgbClr>
                  </a:outerShdw>
                </a:effectLst>
              </a:rPr>
              <a:t>      y procesos.</a:t>
            </a:r>
          </a:p>
          <a:p>
            <a:pPr marL="380990" indent="-380990">
              <a:buFont typeface="Arial" panose="020B0604020202020204" pitchFamily="34" charset="0"/>
              <a:buChar char="•"/>
            </a:pPr>
            <a:r>
              <a:rPr lang="es-UY" sz="2400" b="1" i="1" dirty="0">
                <a:effectLst>
                  <a:outerShdw blurRad="38100" dist="38100" dir="2700000" algn="tl">
                    <a:srgbClr val="000000">
                      <a:alpha val="43137"/>
                    </a:srgbClr>
                  </a:outerShdw>
                </a:effectLst>
              </a:rPr>
              <a:t>Desarrollo y promoción de una marca.</a:t>
            </a:r>
          </a:p>
          <a:p>
            <a:pPr marL="380990" indent="-380990">
              <a:buFont typeface="Arial" panose="020B0604020202020204" pitchFamily="34" charset="0"/>
              <a:buChar char="•"/>
            </a:pPr>
            <a:r>
              <a:rPr lang="es-UY" sz="2400" b="1" i="1" dirty="0">
                <a:effectLst>
                  <a:outerShdw blurRad="38100" dist="38100" dir="2700000" algn="tl">
                    <a:srgbClr val="000000">
                      <a:alpha val="43137"/>
                    </a:srgbClr>
                  </a:outerShdw>
                </a:effectLst>
              </a:rPr>
              <a:t>Desarrollos de nuevos sistemas </a:t>
            </a:r>
          </a:p>
          <a:p>
            <a:r>
              <a:rPr lang="es-UY" sz="2400" b="1" i="1" dirty="0">
                <a:effectLst>
                  <a:outerShdw blurRad="38100" dist="38100" dir="2700000" algn="tl">
                    <a:srgbClr val="000000">
                      <a:alpha val="43137"/>
                    </a:srgbClr>
                  </a:outerShdw>
                </a:effectLst>
              </a:rPr>
              <a:t>      de comercialización.</a:t>
            </a:r>
          </a:p>
        </p:txBody>
      </p:sp>
      <p:sp>
        <p:nvSpPr>
          <p:cNvPr id="10" name="CuadroTexto 9">
            <a:extLst>
              <a:ext uri="{FF2B5EF4-FFF2-40B4-BE49-F238E27FC236}">
                <a16:creationId xmlns:a16="http://schemas.microsoft.com/office/drawing/2014/main" id="{1F18EC71-3C1D-4877-800B-5D5CE920DADF}"/>
              </a:ext>
            </a:extLst>
          </p:cNvPr>
          <p:cNvSpPr txBox="1"/>
          <p:nvPr/>
        </p:nvSpPr>
        <p:spPr>
          <a:xfrm>
            <a:off x="239349" y="164638"/>
            <a:ext cx="11521280" cy="1036309"/>
          </a:xfrm>
          <a:prstGeom prst="rect">
            <a:avLst/>
          </a:prstGeom>
          <a:noFill/>
        </p:spPr>
        <p:txBody>
          <a:bodyPr wrap="square">
            <a:spAutoFit/>
          </a:bodyPr>
          <a:lstStyle/>
          <a:p>
            <a:pPr algn="ctr"/>
            <a:r>
              <a:rPr lang="es-UY" sz="2667" b="1" i="1" dirty="0">
                <a:solidFill>
                  <a:srgbClr val="C00000"/>
                </a:solidFill>
              </a:rPr>
              <a:t>Encuesta 2020 – Evaluación, Orientación, Gobernanza, Financiamiento, </a:t>
            </a:r>
          </a:p>
          <a:p>
            <a:pPr algn="ctr"/>
            <a:r>
              <a:rPr lang="es-UY" sz="2667" b="1" i="1" dirty="0">
                <a:solidFill>
                  <a:srgbClr val="C00000"/>
                </a:solidFill>
              </a:rPr>
              <a:t>Marco Jurídico, y Futuro  del CRILU: “La opinión de los consorciados</a:t>
            </a:r>
            <a:r>
              <a:rPr lang="es-UY" sz="3467" b="1" i="1" dirty="0">
                <a:solidFill>
                  <a:srgbClr val="C00000"/>
                </a:solidFill>
              </a:rPr>
              <a:t>”</a:t>
            </a:r>
            <a:endParaRPr lang="es-UY" sz="3467" i="1" dirty="0">
              <a:solidFill>
                <a:srgbClr val="C00000"/>
              </a:solidFill>
            </a:endParaRPr>
          </a:p>
        </p:txBody>
      </p:sp>
      <p:pic>
        <p:nvPicPr>
          <p:cNvPr id="4" name="Imagen 3">
            <a:extLst>
              <a:ext uri="{FF2B5EF4-FFF2-40B4-BE49-F238E27FC236}">
                <a16:creationId xmlns:a16="http://schemas.microsoft.com/office/drawing/2014/main" id="{75239A47-5E48-4E1E-B6AE-ED847FA5C1BC}"/>
              </a:ext>
            </a:extLst>
          </p:cNvPr>
          <p:cNvPicPr>
            <a:picLocks noChangeAspect="1"/>
          </p:cNvPicPr>
          <p:nvPr/>
        </p:nvPicPr>
        <p:blipFill>
          <a:blip r:embed="rId3"/>
          <a:stretch>
            <a:fillRect/>
          </a:stretch>
        </p:blipFill>
        <p:spPr>
          <a:xfrm>
            <a:off x="248342" y="1231597"/>
            <a:ext cx="8535956" cy="4789692"/>
          </a:xfrm>
          <a:prstGeom prst="rect">
            <a:avLst/>
          </a:prstGeom>
          <a:ln w="15875">
            <a:solidFill>
              <a:schemeClr val="tx1"/>
            </a:solidFill>
          </a:ln>
        </p:spPr>
      </p:pic>
      <p:sp>
        <p:nvSpPr>
          <p:cNvPr id="5" name="Rectángulo 4">
            <a:extLst>
              <a:ext uri="{FF2B5EF4-FFF2-40B4-BE49-F238E27FC236}">
                <a16:creationId xmlns:a16="http://schemas.microsoft.com/office/drawing/2014/main" id="{64D30EAC-213F-49D1-917D-1B6554E44C4C}"/>
              </a:ext>
            </a:extLst>
          </p:cNvPr>
          <p:cNvSpPr/>
          <p:nvPr/>
        </p:nvSpPr>
        <p:spPr>
          <a:xfrm>
            <a:off x="815413" y="1412776"/>
            <a:ext cx="4704523" cy="1632181"/>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2400"/>
          </a:p>
        </p:txBody>
      </p:sp>
    </p:spTree>
    <p:extLst>
      <p:ext uri="{BB962C8B-B14F-4D97-AF65-F5344CB8AC3E}">
        <p14:creationId xmlns:p14="http://schemas.microsoft.com/office/powerpoint/2010/main" val="136244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5"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5581</TotalTime>
  <Words>4706</Words>
  <Application>Microsoft Office PowerPoint</Application>
  <PresentationFormat>Panorámica</PresentationFormat>
  <Paragraphs>415</Paragraphs>
  <Slides>22</Slides>
  <Notes>22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Arial</vt:lpstr>
      <vt:lpstr>Calibri</vt:lpstr>
      <vt:lpstr>Calibri Light</vt:lpstr>
      <vt:lpstr>Gill Sans</vt:lpstr>
      <vt:lpstr>Segoe UI Light</vt:lpstr>
      <vt:lpstr>Wingdings</vt:lpstr>
      <vt:lpstr>Tema de Office</vt:lpstr>
      <vt:lpstr>Presentación de PowerPoint</vt:lpstr>
      <vt:lpstr>Nuestras  bases </vt:lpstr>
      <vt:lpstr>1. Impactos del CRILU: Fase I </vt:lpstr>
      <vt:lpstr>2. Capital Genético – UE “Glencoe” INIA Tacuarembó para CRILU: Fase II</vt:lpstr>
      <vt:lpstr>3. Situación Económica- Financiera del CRILU I para apoyar el CRILU – Fase II (Proyección a abril 2022)</vt:lpstr>
      <vt:lpstr>3. Nivelación y actualización de los resultados del Planeamiento Estratégico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En resumen: Análisis comparativo entre CRILU I y CRILU II</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Graci</dc:creator>
  <cp:lastModifiedBy>Fabio Montossi</cp:lastModifiedBy>
  <cp:revision>139</cp:revision>
  <cp:lastPrinted>2022-04-13T13:18:14Z</cp:lastPrinted>
  <dcterms:created xsi:type="dcterms:W3CDTF">2021-11-01T22:54:04Z</dcterms:created>
  <dcterms:modified xsi:type="dcterms:W3CDTF">2022-09-27T11:44:15Z</dcterms:modified>
</cp:coreProperties>
</file>